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0948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5" autoAdjust="0"/>
    <p:restoredTop sz="85174"/>
  </p:normalViewPr>
  <p:slideViewPr>
    <p:cSldViewPr snapToGrid="0" snapToObjects="1">
      <p:cViewPr varScale="1">
        <p:scale>
          <a:sx n="58" d="100"/>
          <a:sy n="58" d="100"/>
        </p:scale>
        <p:origin x="129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hluiz/Data-Wrangling/blob/e238958fd7f2bec624ea1b55b362adb6b03a47ae/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hluiz/EDA-with-Visualization/blob/3121ab58d3539aeaea6e63b813d251c76d446a39/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hluiz/EDA-SQL1/blob/1f42bab730bd10f1657ddf3dacef7342979059c2/jupyter-labs-eda-sql-coursera_sqllite%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hluiz/Interactive-Visual-Analytics-with-Folium-lab/blob/2adedb0cb00bfbb91c7d345702930a035ae48baf/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hluiz/SpaceX-Launch-Records-Dash/blob/ab1e4c3b45f77a996bd2bda67723288a8cfff801/Ploty%20Dash"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hluiz/SpaceX-MAchine-Learning-Predicition/blob/ce7f1a6d5cc4d949d2d7738461040f345ee0318f/SpaceX_Machine%20Learning%20Prediction_Part_5%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hluiz/SpaceX-Falcon-Collecting-the-data/blob/588ed300cab97e9fbcbccd79a0f919c4b50b8a92/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hluiz/Space-X-Falcon-Web-scraping/blob/b67c0e3e955052513f664a3d1a49010925052de5/jupyter-labs-webscraping%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Jose Luis</a:t>
            </a:r>
          </a:p>
          <a:p>
            <a:r>
              <a:rPr lang="en-US" dirty="0">
                <a:solidFill>
                  <a:schemeClr val="bg2"/>
                </a:solidFill>
                <a:latin typeface="Abadi" panose="020B0604020104020204" pitchFamily="34" charset="0"/>
                <a:ea typeface="SF Pro" pitchFamily="2" charset="0"/>
                <a:cs typeface="SF Pro" pitchFamily="2" charset="0"/>
              </a:rPr>
              <a:t>29 April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605006"/>
            <a:ext cx="4866017" cy="4219747"/>
          </a:xfrm>
          <a:prstGeom prst="rect">
            <a:avLst/>
          </a:prstGeom>
        </p:spPr>
        <p:txBody>
          <a:bodyPr/>
          <a:lstStyle/>
          <a:p>
            <a:pPr marL="0" indent="0" algn="just">
              <a:buNone/>
            </a:pPr>
            <a:r>
              <a:rPr lang="en-US" sz="1700" dirty="0">
                <a:solidFill>
                  <a:schemeClr val="bg1">
                    <a:lumMod val="50000"/>
                  </a:schemeClr>
                </a:solidFill>
                <a:latin typeface="Abadi" panose="020B0604020104020204" pitchFamily="34" charset="0"/>
              </a:rPr>
              <a:t>Load the SpaceX dataset,</a:t>
            </a:r>
            <a:r>
              <a:rPr lang="en-US" sz="1700" i="0" dirty="0">
                <a:solidFill>
                  <a:schemeClr val="bg1">
                    <a:lumMod val="50000"/>
                  </a:schemeClr>
                </a:solidFill>
                <a:effectLst/>
                <a:highlight>
                  <a:srgbClr val="F3F3F3"/>
                </a:highlight>
                <a:latin typeface="Abadi" panose="020B0604020104020204" pitchFamily="34" charset="0"/>
              </a:rPr>
              <a:t> Calculate the Number of Launches from Different Facilities</a:t>
            </a:r>
            <a:r>
              <a:rPr lang="en-US" sz="1700" dirty="0">
                <a:solidFill>
                  <a:schemeClr val="bg1">
                    <a:lumMod val="50000"/>
                  </a:schemeClr>
                </a:solidFill>
                <a:highlight>
                  <a:srgbClr val="F3F3F3"/>
                </a:highlight>
                <a:latin typeface="Abadi" panose="020B0604020104020204" pitchFamily="34" charset="0"/>
              </a:rPr>
              <a:t>, </a:t>
            </a:r>
            <a:r>
              <a:rPr lang="en-US" sz="1700" dirty="0">
                <a:solidFill>
                  <a:schemeClr val="bg1">
                    <a:lumMod val="50000"/>
                  </a:schemeClr>
                </a:solidFill>
                <a:latin typeface="Abadi" panose="020B0604020104020204" pitchFamily="34" charset="0"/>
              </a:rPr>
              <a:t>Calculate the Occurrence of each orbit, Create a landing outcome, Determinate the success rate.</a:t>
            </a:r>
          </a:p>
          <a:p>
            <a:pPr marL="0" indent="0" algn="just">
              <a:buNone/>
            </a:pPr>
            <a:endParaRPr lang="en-US" sz="1700" dirty="0">
              <a:solidFill>
                <a:schemeClr val="bg1">
                  <a:lumMod val="50000"/>
                </a:schemeClr>
              </a:solidFill>
              <a:latin typeface="Abadi" panose="020B0604020104020204" pitchFamily="34" charset="0"/>
            </a:endParaRPr>
          </a:p>
          <a:p>
            <a:pPr algn="ctr"/>
            <a:r>
              <a:rPr lang="en-US" sz="2000" dirty="0">
                <a:latin typeface="Abadi" panose="020B0604020104020204" pitchFamily="34" charset="0"/>
              </a:rPr>
              <a:t>Add the GitHub URL of the completed data wrangling related notebooks:</a:t>
            </a:r>
          </a:p>
          <a:p>
            <a:pPr marL="0" indent="0" algn="ctr">
              <a:buNone/>
            </a:pPr>
            <a:r>
              <a:rPr lang="en-US" sz="1700" dirty="0">
                <a:solidFill>
                  <a:schemeClr val="accent1"/>
                </a:solidFill>
                <a:latin typeface="Abadi" panose="020B0604020104020204" pitchFamily="34" charset="0"/>
                <a:hlinkClick r:id="rId3"/>
              </a:rPr>
              <a:t>https://github.com/whluiz/Data-Wrangling/blob/e238958fd7f2bec624ea1b55b362adb6b03a47ae/labs-jupyter-spacex-Data%20wrangling.ipynb</a:t>
            </a:r>
            <a:endParaRPr lang="en-US" sz="1700" dirty="0">
              <a:solidFill>
                <a:schemeClr val="accent1"/>
              </a:solidFill>
              <a:latin typeface="Abadi" panose="020B0604020104020204" pitchFamily="34" charset="0"/>
            </a:endParaRPr>
          </a:p>
          <a:p>
            <a:endParaRPr lang="en-US" sz="1700" dirty="0">
              <a:solidFill>
                <a:schemeClr val="accent1"/>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87F08562-53E2-A151-B5B2-CC17D5DD50BF}"/>
              </a:ext>
            </a:extLst>
          </p:cNvPr>
          <p:cNvSpPr txBox="1">
            <a:spLocks/>
          </p:cNvSpPr>
          <p:nvPr/>
        </p:nvSpPr>
        <p:spPr>
          <a:xfrm>
            <a:off x="6131983" y="1875054"/>
            <a:ext cx="532598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a:p>
            <a:endParaRPr lang="en-US" dirty="0"/>
          </a:p>
        </p:txBody>
      </p:sp>
      <p:sp>
        <p:nvSpPr>
          <p:cNvPr id="10" name="Content Placeholder 4">
            <a:extLst>
              <a:ext uri="{FF2B5EF4-FFF2-40B4-BE49-F238E27FC236}">
                <a16:creationId xmlns:a16="http://schemas.microsoft.com/office/drawing/2014/main" id="{78CCC78A-C60B-C3C7-DADC-148164446283}"/>
              </a:ext>
            </a:extLst>
          </p:cNvPr>
          <p:cNvSpPr txBox="1">
            <a:spLocks/>
          </p:cNvSpPr>
          <p:nvPr/>
        </p:nvSpPr>
        <p:spPr>
          <a:xfrm>
            <a:off x="6060018" y="1805825"/>
            <a:ext cx="5514371"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US" sz="1700" dirty="0">
              <a:solidFill>
                <a:schemeClr val="accent1"/>
              </a:solidFill>
              <a:latin typeface="Abadi" panose="020B0604020104020204" pitchFamily="34" charset="0"/>
            </a:endParaRPr>
          </a:p>
          <a:p>
            <a:endParaRPr lang="en-US" dirty="0"/>
          </a:p>
          <a:p>
            <a:endParaRPr lang="en-US" dirty="0"/>
          </a:p>
        </p:txBody>
      </p:sp>
      <p:pic>
        <p:nvPicPr>
          <p:cNvPr id="12" name="Imagen 11" descr="Interfaz de usuario gráfica, Texto, Aplicación, Correo electrónico&#10;&#10;Descripción generada automáticamente">
            <a:extLst>
              <a:ext uri="{FF2B5EF4-FFF2-40B4-BE49-F238E27FC236}">
                <a16:creationId xmlns:a16="http://schemas.microsoft.com/office/drawing/2014/main" id="{759B492F-AD2A-06ED-F7A9-6CBD32EF6C85}"/>
              </a:ext>
            </a:extLst>
          </p:cNvPr>
          <p:cNvPicPr>
            <a:picLocks noChangeAspect="1"/>
          </p:cNvPicPr>
          <p:nvPr/>
        </p:nvPicPr>
        <p:blipFill>
          <a:blip r:embed="rId4"/>
          <a:stretch>
            <a:fillRect/>
          </a:stretch>
        </p:blipFill>
        <p:spPr>
          <a:xfrm>
            <a:off x="6060018" y="1605006"/>
            <a:ext cx="5397954" cy="421974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1218" y="1313412"/>
            <a:ext cx="10726754" cy="1116144"/>
          </a:xfrm>
          <a:prstGeom prst="rect">
            <a:avLst/>
          </a:prstGeom>
        </p:spPr>
        <p:txBody>
          <a:bodyPr lIns="91440" tIns="45720" rIns="91440" bIns="45720" anchor="t"/>
          <a:lstStyle/>
          <a:p>
            <a:pPr marL="0" indent="0" algn="just">
              <a:lnSpc>
                <a:spcPct val="100000"/>
              </a:lnSpc>
              <a:spcBef>
                <a:spcPts val="1400"/>
              </a:spcBef>
              <a:buNone/>
            </a:pPr>
            <a:r>
              <a:rPr lang="en-US" sz="1700" i="0" dirty="0">
                <a:solidFill>
                  <a:schemeClr val="bg1">
                    <a:lumMod val="50000"/>
                  </a:schemeClr>
                </a:solidFill>
                <a:effectLst/>
                <a:highlight>
                  <a:srgbClr val="F3F3F3"/>
                </a:highlight>
                <a:latin typeface="Abadi" panose="020B0604020104020204" pitchFamily="34" charset="0"/>
              </a:rPr>
              <a:t>To explore the relationship between variables, we employed both catplot and scatterplot techniques, we focused on the following variables: launch site, flight number, and payload mass., We utilized a bar chart to examine the Relationship between success rate and orbit type and a lineplot to analyze the relationship between success rate and year,</a:t>
            </a:r>
            <a:r>
              <a:rPr lang="es-MX" sz="1700" i="0" dirty="0">
                <a:solidFill>
                  <a:schemeClr val="bg1">
                    <a:lumMod val="50000"/>
                  </a:schemeClr>
                </a:solidFill>
                <a:effectLst/>
                <a:highlight>
                  <a:srgbClr val="F3F3F3"/>
                </a:highlight>
                <a:latin typeface="Abadi" panose="020B0604020104020204" pitchFamily="34" charset="0"/>
              </a:rPr>
              <a:t> </a:t>
            </a:r>
            <a:r>
              <a:rPr lang="en-US" sz="1700" dirty="0">
                <a:solidFill>
                  <a:schemeClr val="bg1">
                    <a:lumMod val="50000"/>
                  </a:schemeClr>
                </a:solidFill>
                <a:highlight>
                  <a:srgbClr val="F3F3F3"/>
                </a:highlight>
                <a:latin typeface="Abadi" panose="020B0604020104020204" pitchFamily="34" charset="0"/>
              </a:rPr>
              <a:t>b</a:t>
            </a:r>
            <a:r>
              <a:rPr lang="en-US" sz="1700" i="0" dirty="0">
                <a:solidFill>
                  <a:schemeClr val="bg1">
                    <a:lumMod val="50000"/>
                  </a:schemeClr>
                </a:solidFill>
                <a:effectLst/>
                <a:highlight>
                  <a:srgbClr val="F3F3F3"/>
                </a:highlight>
                <a:latin typeface="Abadi" panose="020B0604020104020204" pitchFamily="34" charset="0"/>
              </a:rPr>
              <a:t>y</a:t>
            </a:r>
            <a:r>
              <a:rPr lang="es-MX" sz="1700" i="0" dirty="0">
                <a:solidFill>
                  <a:schemeClr val="bg1">
                    <a:lumMod val="50000"/>
                  </a:schemeClr>
                </a:solidFill>
                <a:effectLst/>
                <a:highlight>
                  <a:srgbClr val="F3F3F3"/>
                </a:highlight>
                <a:latin typeface="Abadi" panose="020B0604020104020204" pitchFamily="34" charset="0"/>
              </a:rPr>
              <a:t> plotting </a:t>
            </a:r>
            <a:r>
              <a:rPr lang="en-US" sz="1700" i="0" dirty="0">
                <a:solidFill>
                  <a:schemeClr val="bg1">
                    <a:lumMod val="50000"/>
                  </a:schemeClr>
                </a:solidFill>
                <a:effectLst/>
                <a:highlight>
                  <a:srgbClr val="F3F3F3"/>
                </a:highlight>
                <a:latin typeface="Abadi" panose="020B0604020104020204" pitchFamily="34" charset="0"/>
              </a:rPr>
              <a:t>we could identify trends and potential correlations.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A67A04B7-0806-FDB0-219F-B401F8324A36}"/>
              </a:ext>
            </a:extLst>
          </p:cNvPr>
          <p:cNvSpPr txBox="1">
            <a:spLocks/>
          </p:cNvSpPr>
          <p:nvPr/>
        </p:nvSpPr>
        <p:spPr>
          <a:xfrm>
            <a:off x="770009" y="2429556"/>
            <a:ext cx="10515601" cy="38897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endParaRPr lang="en-US" sz="2000" dirty="0">
              <a:solidFill>
                <a:schemeClr val="accent3">
                  <a:lumMod val="25000"/>
                </a:schemeClr>
              </a:solidFill>
              <a:latin typeface="Abadi" panose="020B0604020104020204" pitchFamily="34" charset="0"/>
            </a:endParaRPr>
          </a:p>
          <a:p>
            <a:endParaRPr lang="en-US" dirty="0"/>
          </a:p>
          <a:p>
            <a:endParaRPr lang="en-US" dirty="0"/>
          </a:p>
          <a:p>
            <a:endParaRPr lang="en-US" dirty="0"/>
          </a:p>
          <a:p>
            <a:endParaRPr lang="en-US" dirty="0"/>
          </a:p>
          <a:p>
            <a:endParaRPr lang="en-US" dirty="0"/>
          </a:p>
          <a:p>
            <a:pPr algn="ctr"/>
            <a:r>
              <a:rPr lang="en-US" sz="2000" dirty="0">
                <a:solidFill>
                  <a:schemeClr val="accent3">
                    <a:lumMod val="25000"/>
                  </a:schemeClr>
                </a:solidFill>
                <a:latin typeface="Abadi" panose="020B0604020104020204" pitchFamily="34" charset="0"/>
              </a:rPr>
              <a:t>GitHub URL of the completed EDA with data visualization notebook: </a:t>
            </a:r>
            <a:r>
              <a:rPr lang="en-US" sz="1700" dirty="0">
                <a:solidFill>
                  <a:schemeClr val="accent1"/>
                </a:solidFill>
                <a:latin typeface="Abadi" panose="020B0604020104020204" pitchFamily="34" charset="0"/>
                <a:hlinkClick r:id="rId3"/>
              </a:rPr>
              <a:t>https://github.com/whluiz/EDA-with-Visualization/blob/3121ab58d3539aeaea6e63b813d251c76d446a39/edadataviz.ipynb</a:t>
            </a:r>
            <a:endParaRPr lang="en-US" sz="1700" dirty="0">
              <a:solidFill>
                <a:schemeClr val="accent1"/>
              </a:solidFill>
              <a:latin typeface="Abadi" panose="020B0604020104020204" pitchFamily="34" charset="0"/>
            </a:endParaRPr>
          </a:p>
          <a:p>
            <a:endParaRPr lang="en-US" sz="1700" dirty="0">
              <a:solidFill>
                <a:schemeClr val="accent1"/>
              </a:solidFill>
            </a:endParaRPr>
          </a:p>
        </p:txBody>
      </p:sp>
      <p:pic>
        <p:nvPicPr>
          <p:cNvPr id="7" name="Imagen 6" descr="Gráfico, Gráfico de líneas&#10;&#10;Descripción generada automáticamente">
            <a:extLst>
              <a:ext uri="{FF2B5EF4-FFF2-40B4-BE49-F238E27FC236}">
                <a16:creationId xmlns:a16="http://schemas.microsoft.com/office/drawing/2014/main" id="{2EAE3194-13E0-E289-7FB2-5330EEE65D8A}"/>
              </a:ext>
            </a:extLst>
          </p:cNvPr>
          <p:cNvPicPr>
            <a:picLocks noChangeAspect="1"/>
          </p:cNvPicPr>
          <p:nvPr/>
        </p:nvPicPr>
        <p:blipFill>
          <a:blip r:embed="rId4"/>
          <a:stretch>
            <a:fillRect/>
          </a:stretch>
        </p:blipFill>
        <p:spPr>
          <a:xfrm>
            <a:off x="6131984" y="2433194"/>
            <a:ext cx="5192418" cy="2806294"/>
          </a:xfrm>
          <a:prstGeom prst="rect">
            <a:avLst/>
          </a:prstGeom>
        </p:spPr>
      </p:pic>
      <p:pic>
        <p:nvPicPr>
          <p:cNvPr id="9" name="Imagen 8" descr="Gráfico, Gráfico de barras&#10;&#10;Descripción generada automáticamente">
            <a:extLst>
              <a:ext uri="{FF2B5EF4-FFF2-40B4-BE49-F238E27FC236}">
                <a16:creationId xmlns:a16="http://schemas.microsoft.com/office/drawing/2014/main" id="{FDBF678B-E222-DE51-8CF5-F9531E347DF8}"/>
              </a:ext>
            </a:extLst>
          </p:cNvPr>
          <p:cNvPicPr>
            <a:picLocks noChangeAspect="1"/>
          </p:cNvPicPr>
          <p:nvPr/>
        </p:nvPicPr>
        <p:blipFill>
          <a:blip r:embed="rId5"/>
          <a:stretch>
            <a:fillRect/>
          </a:stretch>
        </p:blipFill>
        <p:spPr>
          <a:xfrm>
            <a:off x="770011" y="2433194"/>
            <a:ext cx="5361972" cy="280629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9789"/>
            <a:ext cx="10515600" cy="4728124"/>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We loaded the SpaceX dataset and </a:t>
            </a:r>
            <a:r>
              <a:rPr lang="en-US" sz="2000" dirty="0">
                <a:solidFill>
                  <a:schemeClr val="accent3">
                    <a:lumMod val="25000"/>
                  </a:schemeClr>
                </a:solidFill>
                <a:latin typeface="Abadi"/>
              </a:rPr>
              <a:t>applied EDA with SQL to get insight from the data, we wrote and execute SQL the following queries:</a:t>
            </a:r>
            <a:endParaRPr lang="en-US" sz="2000" b="1" i="0" dirty="0">
              <a:effectLst/>
              <a:highlight>
                <a:srgbClr val="FFFFFF"/>
              </a:highlight>
              <a:latin typeface="Abadi" panose="020B0604020104020204" pitchFamily="34" charset="0"/>
            </a:endParaRPr>
          </a:p>
          <a:p>
            <a:pPr lvl="1">
              <a:buFont typeface="Courier New" panose="02070309020205020404" pitchFamily="49" charset="0"/>
              <a:buChar char="o"/>
            </a:pPr>
            <a:r>
              <a:rPr lang="en-US" sz="1700" b="0" i="0" dirty="0">
                <a:solidFill>
                  <a:schemeClr val="bg1">
                    <a:lumMod val="50000"/>
                  </a:schemeClr>
                </a:solidFill>
                <a:effectLst/>
                <a:highlight>
                  <a:srgbClr val="F3F3F3"/>
                </a:highlight>
                <a:latin typeface="Abadi" panose="020B0604020104020204" pitchFamily="34" charset="0"/>
              </a:rPr>
              <a:t>Unique Launch Site Names</a:t>
            </a:r>
          </a:p>
          <a:p>
            <a:pPr lvl="1">
              <a:buFont typeface="Courier New" panose="02070309020205020404" pitchFamily="49" charset="0"/>
              <a:buChar char="o"/>
            </a:pPr>
            <a:r>
              <a:rPr lang="en-US" sz="1700" b="0" i="0" dirty="0">
                <a:solidFill>
                  <a:schemeClr val="bg1">
                    <a:lumMod val="50000"/>
                  </a:schemeClr>
                </a:solidFill>
                <a:effectLst/>
                <a:highlight>
                  <a:srgbClr val="F3F3F3"/>
                </a:highlight>
                <a:latin typeface="Abadi" panose="020B0604020104020204" pitchFamily="34" charset="0"/>
              </a:rPr>
              <a:t>Launch Sites Starting with ‘CCA’</a:t>
            </a:r>
          </a:p>
          <a:p>
            <a:pPr lvl="1">
              <a:buFont typeface="Courier New" panose="02070309020205020404" pitchFamily="49" charset="0"/>
              <a:buChar char="o"/>
            </a:pPr>
            <a:r>
              <a:rPr lang="en-US" sz="1700" b="0" i="0" dirty="0">
                <a:solidFill>
                  <a:schemeClr val="bg1">
                    <a:lumMod val="50000"/>
                  </a:schemeClr>
                </a:solidFill>
                <a:effectLst/>
                <a:highlight>
                  <a:srgbClr val="F3F3F3"/>
                </a:highlight>
                <a:latin typeface="Abadi" panose="020B0604020104020204" pitchFamily="34" charset="0"/>
              </a:rPr>
              <a:t>Total Payload Mass by NASA (CRS) Boosters</a:t>
            </a:r>
          </a:p>
          <a:p>
            <a:pPr lvl="1">
              <a:buFont typeface="Courier New" panose="02070309020205020404" pitchFamily="49" charset="0"/>
              <a:buChar char="o"/>
            </a:pPr>
            <a:r>
              <a:rPr lang="en-US" sz="1700" b="0" i="0" dirty="0">
                <a:solidFill>
                  <a:schemeClr val="bg1">
                    <a:lumMod val="50000"/>
                  </a:schemeClr>
                </a:solidFill>
                <a:effectLst/>
                <a:highlight>
                  <a:srgbClr val="F3F3F3"/>
                </a:highlight>
                <a:latin typeface="Abadi" panose="020B0604020104020204" pitchFamily="34" charset="0"/>
              </a:rPr>
              <a:t>Average Payload Mass by F9 v1.1 Booster Version</a:t>
            </a:r>
          </a:p>
          <a:p>
            <a:pPr lvl="1">
              <a:buFont typeface="Courier New" panose="02070309020205020404" pitchFamily="49" charset="0"/>
              <a:buChar char="o"/>
            </a:pPr>
            <a:r>
              <a:rPr lang="en-US" sz="1700" b="0" i="0" dirty="0">
                <a:solidFill>
                  <a:schemeClr val="bg1">
                    <a:lumMod val="50000"/>
                  </a:schemeClr>
                </a:solidFill>
                <a:effectLst/>
                <a:highlight>
                  <a:srgbClr val="F3F3F3"/>
                </a:highlight>
                <a:latin typeface="Abadi" panose="020B0604020104020204" pitchFamily="34" charset="0"/>
              </a:rPr>
              <a:t>First Successful Ground Pad Landing Date</a:t>
            </a:r>
          </a:p>
          <a:p>
            <a:pPr lvl="1">
              <a:buFont typeface="Courier New" panose="02070309020205020404" pitchFamily="49" charset="0"/>
              <a:buChar char="o"/>
            </a:pPr>
            <a:r>
              <a:rPr lang="en-US" sz="1700" b="0" i="0" dirty="0">
                <a:solidFill>
                  <a:schemeClr val="bg1">
                    <a:lumMod val="50000"/>
                  </a:schemeClr>
                </a:solidFill>
                <a:effectLst/>
                <a:highlight>
                  <a:srgbClr val="F3F3F3"/>
                </a:highlight>
                <a:latin typeface="Abadi" panose="020B0604020104020204" pitchFamily="34" charset="0"/>
              </a:rPr>
              <a:t>Boosters with Drone Ship Success and Payload Mass 4000-6000</a:t>
            </a:r>
          </a:p>
          <a:p>
            <a:pPr lvl="1">
              <a:buFont typeface="Courier New" panose="02070309020205020404" pitchFamily="49" charset="0"/>
              <a:buChar char="o"/>
            </a:pPr>
            <a:r>
              <a:rPr lang="en-US" sz="1700" b="0" i="0" dirty="0">
                <a:solidFill>
                  <a:schemeClr val="bg1">
                    <a:lumMod val="50000"/>
                  </a:schemeClr>
                </a:solidFill>
                <a:effectLst/>
                <a:highlight>
                  <a:srgbClr val="F3F3F3"/>
                </a:highlight>
                <a:latin typeface="Abadi" panose="020B0604020104020204" pitchFamily="34" charset="0"/>
              </a:rPr>
              <a:t>Total Successful and Failed Mission Outcomes</a:t>
            </a:r>
          </a:p>
          <a:p>
            <a:pPr lvl="1">
              <a:buFont typeface="Courier New" panose="02070309020205020404" pitchFamily="49" charset="0"/>
              <a:buChar char="o"/>
            </a:pPr>
            <a:r>
              <a:rPr lang="en-US" sz="1700" b="0" i="0" dirty="0">
                <a:solidFill>
                  <a:schemeClr val="bg1">
                    <a:lumMod val="50000"/>
                  </a:schemeClr>
                </a:solidFill>
                <a:effectLst/>
                <a:highlight>
                  <a:srgbClr val="F3F3F3"/>
                </a:highlight>
                <a:latin typeface="Abadi" panose="020B0604020104020204" pitchFamily="34" charset="0"/>
              </a:rPr>
              <a:t>Booster Versions with Maximum Payload Mass</a:t>
            </a:r>
          </a:p>
          <a:p>
            <a:pPr lvl="1">
              <a:buFont typeface="Courier New" panose="02070309020205020404" pitchFamily="49" charset="0"/>
              <a:buChar char="o"/>
            </a:pPr>
            <a:r>
              <a:rPr lang="en-US" sz="1700" b="0" i="0" dirty="0">
                <a:solidFill>
                  <a:schemeClr val="bg1">
                    <a:lumMod val="50000"/>
                  </a:schemeClr>
                </a:solidFill>
                <a:effectLst/>
                <a:highlight>
                  <a:srgbClr val="F3F3F3"/>
                </a:highlight>
                <a:latin typeface="Abadi" panose="020B0604020104020204" pitchFamily="34" charset="0"/>
              </a:rPr>
              <a:t>Records for Month Names, Drone Ship Failure Landings, Booster Versions, and Launch Sites in 2015</a:t>
            </a:r>
          </a:p>
          <a:p>
            <a:pPr lvl="1">
              <a:buFont typeface="Courier New" panose="02070309020205020404" pitchFamily="49" charset="0"/>
              <a:buChar char="o"/>
            </a:pPr>
            <a:r>
              <a:rPr lang="en-US" sz="1700" b="0" i="0" dirty="0">
                <a:solidFill>
                  <a:schemeClr val="bg1">
                    <a:lumMod val="50000"/>
                  </a:schemeClr>
                </a:solidFill>
                <a:effectLst/>
                <a:highlight>
                  <a:srgbClr val="F3F3F3"/>
                </a:highlight>
                <a:latin typeface="Abadi" panose="020B0604020104020204" pitchFamily="34" charset="0"/>
              </a:rPr>
              <a:t>Ranking of Landing Outcomes (Success/Failure) between 2010-06-04 and 2017-03-20</a:t>
            </a:r>
          </a:p>
          <a:p>
            <a:pPr algn="ctr">
              <a:lnSpc>
                <a:spcPct val="100000"/>
              </a:lnSpc>
              <a:spcBef>
                <a:spcPts val="1400"/>
              </a:spcBef>
            </a:pPr>
            <a:r>
              <a:rPr lang="en-US" sz="2000" dirty="0">
                <a:solidFill>
                  <a:schemeClr val="accent3">
                    <a:lumMod val="25000"/>
                  </a:schemeClr>
                </a:solidFill>
                <a:latin typeface="Abadi" panose="020B0604020104020204" pitchFamily="34" charset="0"/>
              </a:rPr>
              <a:t>GitHub URL of the completed EDA with SQL notebook</a:t>
            </a:r>
            <a:r>
              <a:rPr lang="en-US" sz="1700" dirty="0">
                <a:solidFill>
                  <a:schemeClr val="accent3">
                    <a:lumMod val="25000"/>
                  </a:schemeClr>
                </a:solidFill>
                <a:latin typeface="Abadi" panose="020B0604020104020204" pitchFamily="34" charset="0"/>
              </a:rPr>
              <a:t>: </a:t>
            </a:r>
            <a:r>
              <a:rPr lang="en-US" sz="1700" dirty="0">
                <a:solidFill>
                  <a:schemeClr val="accent3">
                    <a:lumMod val="25000"/>
                  </a:schemeClr>
                </a:solidFill>
                <a:latin typeface="Abadi" panose="020B0604020104020204" pitchFamily="34" charset="0"/>
                <a:hlinkClick r:id="rId3"/>
              </a:rPr>
              <a:t>https://github.com/whluiz/EDA-SQL1/blob/1f42bab730bd10f1657ddf3dacef7342979059c2/jupyter-labs-eda-sql-coursera_sqllite%20(2).ipynb</a:t>
            </a:r>
            <a:endParaRPr lang="en-US" sz="1700" dirty="0">
              <a:solidFill>
                <a:schemeClr val="accent3">
                  <a:lumMod val="25000"/>
                </a:schemeClr>
              </a:solidFill>
              <a:latin typeface="Abadi" panose="020B0604020104020204" pitchFamily="34" charset="0"/>
            </a:endParaRPr>
          </a:p>
          <a:p>
            <a:pPr algn="ct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endParaRPr lang="en-US" sz="1600" b="1" i="0" dirty="0">
              <a:effectLst/>
              <a:highlight>
                <a:srgbClr val="FFFFFF"/>
              </a:highlight>
              <a:latin typeface="-apple-system"/>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62794"/>
            <a:ext cx="10515600" cy="4256116"/>
          </a:xfrm>
          <a:prstGeom prst="rect">
            <a:avLst/>
          </a:prstGeom>
        </p:spPr>
        <p:txBody>
          <a:bodyPr>
            <a:normAutofit/>
          </a:bodyPr>
          <a:lstStyle/>
          <a:p>
            <a:pPr algn="l"/>
            <a:r>
              <a:rPr lang="en-US" sz="2000" i="0" dirty="0">
                <a:effectLst/>
                <a:highlight>
                  <a:srgbClr val="F3F3F3"/>
                </a:highlight>
                <a:latin typeface="Abadi" panose="020B0604020104020204" pitchFamily="34" charset="0"/>
              </a:rPr>
              <a:t>We do the following tasks for map Visualizations:</a:t>
            </a:r>
          </a:p>
          <a:p>
            <a:pPr lvl="1" algn="just">
              <a:buFont typeface="Courier New" panose="02070309020205020404" pitchFamily="49" charset="0"/>
              <a:buChar char="o"/>
            </a:pPr>
            <a:r>
              <a:rPr lang="en-US" sz="1700" b="1" i="0" dirty="0">
                <a:solidFill>
                  <a:schemeClr val="bg1">
                    <a:lumMod val="50000"/>
                  </a:schemeClr>
                </a:solidFill>
                <a:effectLst/>
                <a:highlight>
                  <a:srgbClr val="F3F3F3"/>
                </a:highlight>
                <a:latin typeface="SegoeUIVariable"/>
              </a:rPr>
              <a:t>Map Visualization</a:t>
            </a:r>
            <a:r>
              <a:rPr lang="en-US" sz="1700" b="0" i="0" dirty="0">
                <a:solidFill>
                  <a:schemeClr val="bg1">
                    <a:lumMod val="50000"/>
                  </a:schemeClr>
                </a:solidFill>
                <a:effectLst/>
                <a:highlight>
                  <a:srgbClr val="F3F3F3"/>
                </a:highlight>
                <a:latin typeface="SegoeUIVariable"/>
              </a:rPr>
              <a:t>: The data is plotted on a </a:t>
            </a:r>
            <a:r>
              <a:rPr lang="en-US" sz="1700" b="1" i="0" dirty="0">
                <a:solidFill>
                  <a:schemeClr val="bg1">
                    <a:lumMod val="50000"/>
                  </a:schemeClr>
                </a:solidFill>
                <a:effectLst/>
                <a:highlight>
                  <a:srgbClr val="F3F3F3"/>
                </a:highlight>
                <a:latin typeface="SegoeUIVariable"/>
              </a:rPr>
              <a:t>Folium Map object</a:t>
            </a:r>
            <a:r>
              <a:rPr lang="en-US" sz="1700" b="0" i="0" dirty="0">
                <a:solidFill>
                  <a:schemeClr val="bg1">
                    <a:lumMod val="50000"/>
                  </a:schemeClr>
                </a:solidFill>
                <a:effectLst/>
                <a:highlight>
                  <a:srgbClr val="F3F3F3"/>
                </a:highlight>
                <a:latin typeface="SegoeUIVariable"/>
              </a:rPr>
              <a:t>, which allows for interactive exploration.</a:t>
            </a:r>
          </a:p>
          <a:p>
            <a:pPr lvl="1" algn="just">
              <a:buFont typeface="Courier New" panose="02070309020205020404" pitchFamily="49" charset="0"/>
              <a:buChar char="o"/>
            </a:pPr>
            <a:r>
              <a:rPr lang="en-US" sz="1700" b="1" i="0" dirty="0">
                <a:solidFill>
                  <a:schemeClr val="bg1">
                    <a:lumMod val="50000"/>
                  </a:schemeClr>
                </a:solidFill>
                <a:effectLst/>
                <a:highlight>
                  <a:srgbClr val="F3F3F3"/>
                </a:highlight>
                <a:latin typeface="SegoeUIVariable"/>
              </a:rPr>
              <a:t>Launch Sites</a:t>
            </a:r>
            <a:r>
              <a:rPr lang="en-US" sz="1700" b="0" i="0" dirty="0">
                <a:solidFill>
                  <a:schemeClr val="bg1">
                    <a:lumMod val="50000"/>
                  </a:schemeClr>
                </a:solidFill>
                <a:effectLst/>
                <a:highlight>
                  <a:srgbClr val="F3F3F3"/>
                </a:highlight>
                <a:latin typeface="SegoeUIVariable"/>
              </a:rPr>
              <a:t>: The map displays marked launch sites, each corresponding to a specific location.</a:t>
            </a:r>
          </a:p>
          <a:p>
            <a:pPr lvl="1" algn="just">
              <a:buFont typeface="Courier New" panose="02070309020205020404" pitchFamily="49" charset="0"/>
              <a:buChar char="o"/>
            </a:pPr>
            <a:r>
              <a:rPr lang="en-US" sz="1700" b="1" i="0" dirty="0">
                <a:solidFill>
                  <a:schemeClr val="bg1">
                    <a:lumMod val="50000"/>
                  </a:schemeClr>
                </a:solidFill>
                <a:effectLst/>
                <a:highlight>
                  <a:srgbClr val="F3F3F3"/>
                </a:highlight>
                <a:latin typeface="SegoeUIVariable"/>
              </a:rPr>
              <a:t>Launch Outcomes</a:t>
            </a:r>
            <a:r>
              <a:rPr lang="en-US" sz="1700" b="0" i="0" dirty="0">
                <a:solidFill>
                  <a:schemeClr val="bg1">
                    <a:lumMod val="50000"/>
                  </a:schemeClr>
                </a:solidFill>
                <a:effectLst/>
                <a:highlight>
                  <a:srgbClr val="F3F3F3"/>
                </a:highlight>
                <a:latin typeface="SegoeUIVariable"/>
              </a:rPr>
              <a:t>: Additional information, such as </a:t>
            </a:r>
            <a:r>
              <a:rPr lang="en-US" sz="1700" b="1" i="0" dirty="0">
                <a:solidFill>
                  <a:schemeClr val="bg1">
                    <a:lumMod val="50000"/>
                  </a:schemeClr>
                </a:solidFill>
                <a:effectLst/>
                <a:highlight>
                  <a:srgbClr val="F3F3F3"/>
                </a:highlight>
                <a:latin typeface="SegoeUIVariable"/>
              </a:rPr>
              <a:t>launch outcomes</a:t>
            </a:r>
            <a:r>
              <a:rPr lang="en-US" sz="1700" b="0" i="0" dirty="0">
                <a:solidFill>
                  <a:schemeClr val="bg1">
                    <a:lumMod val="50000"/>
                  </a:schemeClr>
                </a:solidFill>
                <a:effectLst/>
                <a:highlight>
                  <a:srgbClr val="F3F3F3"/>
                </a:highlight>
                <a:latin typeface="SegoeUIVariable"/>
              </a:rPr>
              <a:t>, is overlaid on the map. This helps identify sites with high success rates.</a:t>
            </a:r>
          </a:p>
          <a:p>
            <a:pPr lvl="1" algn="just">
              <a:buFont typeface="Courier New" panose="02070309020205020404" pitchFamily="49" charset="0"/>
              <a:buChar char="o"/>
            </a:pPr>
            <a:r>
              <a:rPr lang="en-US" sz="1700" b="1" i="0" dirty="0">
                <a:solidFill>
                  <a:schemeClr val="bg1">
                    <a:lumMod val="50000"/>
                  </a:schemeClr>
                </a:solidFill>
                <a:effectLst/>
                <a:highlight>
                  <a:srgbClr val="F3F3F3"/>
                </a:highlight>
                <a:latin typeface="SegoeUIVariable"/>
              </a:rPr>
              <a:t>Distance Calculations</a:t>
            </a:r>
            <a:r>
              <a:rPr lang="en-US" sz="1700" b="0" i="0" dirty="0">
                <a:solidFill>
                  <a:schemeClr val="bg1">
                    <a:lumMod val="50000"/>
                  </a:schemeClr>
                </a:solidFill>
                <a:effectLst/>
                <a:highlight>
                  <a:srgbClr val="F3F3F3"/>
                </a:highlight>
                <a:latin typeface="SegoeUIVariable"/>
              </a:rPr>
              <a:t>: Distances between launch sites and their proximities are calculated and visualized.</a:t>
            </a:r>
          </a:p>
          <a:p>
            <a:pPr lvl="1" algn="just">
              <a:buFont typeface="Courier New" panose="02070309020205020404" pitchFamily="49" charset="0"/>
              <a:buChar char="o"/>
            </a:pPr>
            <a:r>
              <a:rPr lang="en-US" sz="1700" b="1" i="0" dirty="0">
                <a:solidFill>
                  <a:schemeClr val="bg1">
                    <a:lumMod val="50000"/>
                  </a:schemeClr>
                </a:solidFill>
                <a:effectLst/>
                <a:highlight>
                  <a:srgbClr val="F3F3F3"/>
                </a:highlight>
                <a:latin typeface="SegoeUIVariable"/>
              </a:rPr>
              <a:t>Insights</a:t>
            </a:r>
            <a:r>
              <a:rPr lang="en-US" sz="1700" b="0" i="0" dirty="0">
                <a:solidFill>
                  <a:schemeClr val="bg1">
                    <a:lumMod val="50000"/>
                  </a:schemeClr>
                </a:solidFill>
                <a:effectLst/>
                <a:highlight>
                  <a:srgbClr val="F3F3F3"/>
                </a:highlight>
                <a:latin typeface="SegoeUIVariable"/>
              </a:rPr>
              <a:t>: By combining these elements, we can uncover interesting insights related to the geographical distribution of launch sites.</a:t>
            </a:r>
          </a:p>
          <a:p>
            <a:pPr marL="457200" lvl="1" indent="0" algn="just">
              <a:buNone/>
            </a:pPr>
            <a:r>
              <a:rPr lang="en-US" sz="1700" b="0" i="0" dirty="0">
                <a:solidFill>
                  <a:schemeClr val="bg1">
                    <a:lumMod val="50000"/>
                  </a:schemeClr>
                </a:solidFill>
                <a:effectLst/>
                <a:highlight>
                  <a:srgbClr val="F3F3F3"/>
                </a:highlight>
                <a:latin typeface="SegoeUIVariable"/>
              </a:rPr>
              <a:t>    This approach provides a comprehensive view of launch site locations and their associated factors.</a:t>
            </a:r>
          </a:p>
          <a:p>
            <a:pPr algn="ctr">
              <a:lnSpc>
                <a:spcPct val="100000"/>
              </a:lnSpc>
              <a:spcBef>
                <a:spcPts val="1400"/>
              </a:spcBef>
            </a:pPr>
            <a:r>
              <a:rPr lang="en-US" sz="2000" dirty="0">
                <a:solidFill>
                  <a:schemeClr val="accent3">
                    <a:lumMod val="25000"/>
                  </a:schemeClr>
                </a:solidFill>
                <a:latin typeface="Abadi" panose="020B0604020104020204" pitchFamily="34" charset="0"/>
              </a:rPr>
              <a:t>GitHub URL of the completed interactive map with Folium map notebook: </a:t>
            </a:r>
            <a:r>
              <a:rPr lang="en-US" sz="1700" dirty="0">
                <a:solidFill>
                  <a:schemeClr val="accent3">
                    <a:lumMod val="25000"/>
                  </a:schemeClr>
                </a:solidFill>
                <a:latin typeface="Abadi" panose="020B0604020104020204" pitchFamily="34" charset="0"/>
                <a:hlinkClick r:id="rId3"/>
              </a:rPr>
              <a:t>https://github.com/whluiz/Interactive-Visual-Analytics-with-Folium-lab/blob/2adedb0cb00bfbb91c7d345702930a035ae48baf/lab_jupyter_launch_site_location%20(1).ipynb</a:t>
            </a:r>
            <a:endParaRPr lang="en-US" sz="1700" dirty="0">
              <a:solidFill>
                <a:schemeClr val="accent3">
                  <a:lumMod val="25000"/>
                </a:schemeClr>
              </a:solidFill>
              <a:latin typeface="Abadi" panose="020B0604020104020204" pitchFamily="34" charset="0"/>
            </a:endParaRPr>
          </a:p>
          <a:p>
            <a:pPr algn="ct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9665"/>
            <a:ext cx="10515600" cy="4697298"/>
          </a:xfrm>
          <a:prstGeom prst="rect">
            <a:avLst/>
          </a:prstGeom>
        </p:spPr>
        <p:txBody>
          <a:bodyPr vert="horz" lIns="91440" tIns="45720" rIns="91440" bIns="45720" rtlCol="0" anchor="t">
            <a:normAutofit fontScale="25000" lnSpcReduction="20000"/>
          </a:bodyPr>
          <a:lstStyle/>
          <a:p>
            <a:pPr>
              <a:lnSpc>
                <a:spcPct val="100000"/>
              </a:lnSpc>
              <a:spcBef>
                <a:spcPts val="1400"/>
              </a:spcBef>
            </a:pPr>
            <a:endParaRPr lang="en-US" sz="1600" b="1" i="0" dirty="0">
              <a:effectLst/>
              <a:highlight>
                <a:srgbClr val="F3F3F3"/>
              </a:highlight>
              <a:latin typeface="SegoeUIVariable"/>
            </a:endParaRPr>
          </a:p>
          <a:p>
            <a:pPr algn="just">
              <a:lnSpc>
                <a:spcPct val="100000"/>
              </a:lnSpc>
              <a:spcBef>
                <a:spcPts val="1400"/>
              </a:spcBef>
            </a:pPr>
            <a:r>
              <a:rPr lang="en-US" sz="8000" i="0" dirty="0">
                <a:effectLst/>
                <a:highlight>
                  <a:srgbClr val="F3F3F3"/>
                </a:highlight>
                <a:latin typeface="Abadi" panose="020B0604020104020204" pitchFamily="34" charset="0"/>
              </a:rPr>
              <a:t>We created an insightful and interactive dashboard:</a:t>
            </a:r>
            <a:endParaRPr lang="en-US" sz="8000" b="1" i="0" dirty="0">
              <a:solidFill>
                <a:schemeClr val="bg1">
                  <a:lumMod val="50000"/>
                </a:schemeClr>
              </a:solidFill>
              <a:effectLst/>
              <a:highlight>
                <a:srgbClr val="F3F3F3"/>
              </a:highlight>
              <a:latin typeface="Abadi" panose="020B0604020104020204" pitchFamily="34" charset="0"/>
            </a:endParaRPr>
          </a:p>
          <a:p>
            <a:pPr marL="0" indent="0" algn="just">
              <a:lnSpc>
                <a:spcPct val="100000"/>
              </a:lnSpc>
              <a:spcBef>
                <a:spcPts val="1400"/>
              </a:spcBef>
              <a:buNone/>
            </a:pPr>
            <a:r>
              <a:rPr lang="en-US" sz="8000" b="1" i="0" dirty="0">
                <a:solidFill>
                  <a:schemeClr val="bg1">
                    <a:lumMod val="50000"/>
                  </a:schemeClr>
                </a:solidFill>
                <a:effectLst/>
                <a:highlight>
                  <a:srgbClr val="F3F3F3"/>
                </a:highlight>
                <a:latin typeface="Abadi" panose="020B0604020104020204" pitchFamily="34" charset="0"/>
              </a:rPr>
              <a:t>Interactive Dashboard with Plotly Dash</a:t>
            </a:r>
            <a:r>
              <a:rPr lang="en-US" sz="8000" dirty="0">
                <a:solidFill>
                  <a:schemeClr val="bg1">
                    <a:lumMod val="50000"/>
                  </a:schemeClr>
                </a:solidFill>
                <a:highlight>
                  <a:srgbClr val="F3F3F3"/>
                </a:highlight>
                <a:latin typeface="Abadi" panose="020B0604020104020204" pitchFamily="34" charset="0"/>
              </a:rPr>
              <a:t>.</a:t>
            </a:r>
            <a:endParaRPr lang="en-US" sz="8000" b="1" i="0" dirty="0">
              <a:solidFill>
                <a:schemeClr val="bg1">
                  <a:lumMod val="50000"/>
                </a:schemeClr>
              </a:solidFill>
              <a:effectLst/>
              <a:highlight>
                <a:srgbClr val="F3F3F3"/>
              </a:highlight>
              <a:latin typeface="Abadi" panose="020B0604020104020204" pitchFamily="34" charset="0"/>
            </a:endParaRPr>
          </a:p>
          <a:p>
            <a:pPr lvl="1" algn="just">
              <a:lnSpc>
                <a:spcPct val="100000"/>
              </a:lnSpc>
              <a:spcBef>
                <a:spcPts val="1400"/>
              </a:spcBef>
              <a:buFont typeface="Courier New" panose="02070309020205020404" pitchFamily="49" charset="0"/>
              <a:buChar char="o"/>
            </a:pPr>
            <a:r>
              <a:rPr lang="en-US" sz="6800" i="0" dirty="0">
                <a:solidFill>
                  <a:schemeClr val="bg1">
                    <a:lumMod val="50000"/>
                  </a:schemeClr>
                </a:solidFill>
                <a:effectLst/>
                <a:highlight>
                  <a:srgbClr val="F3F3F3"/>
                </a:highlight>
                <a:latin typeface="Abadi" panose="020B0604020104020204" pitchFamily="34" charset="0"/>
              </a:rPr>
              <a:t>We </a:t>
            </a:r>
            <a:r>
              <a:rPr lang="en-US" sz="6800" b="0" i="0" dirty="0">
                <a:solidFill>
                  <a:schemeClr val="bg1">
                    <a:lumMod val="50000"/>
                  </a:schemeClr>
                </a:solidFill>
                <a:effectLst/>
                <a:highlight>
                  <a:srgbClr val="F3F3F3"/>
                </a:highlight>
                <a:latin typeface="Abadi" panose="020B0604020104020204" pitchFamily="34" charset="0"/>
              </a:rPr>
              <a:t>harnessed the power of Plotly Dash to construct an interactive web application for data visualization.</a:t>
            </a:r>
          </a:p>
          <a:p>
            <a:pPr marL="0" indent="0" algn="just">
              <a:lnSpc>
                <a:spcPct val="100000"/>
              </a:lnSpc>
              <a:spcBef>
                <a:spcPts val="1400"/>
              </a:spcBef>
              <a:buNone/>
            </a:pPr>
            <a:r>
              <a:rPr lang="en-US" sz="8000" b="1" i="0" dirty="0">
                <a:solidFill>
                  <a:schemeClr val="bg1">
                    <a:lumMod val="50000"/>
                  </a:schemeClr>
                </a:solidFill>
                <a:effectLst/>
                <a:highlight>
                  <a:srgbClr val="F3F3F3"/>
                </a:highlight>
                <a:latin typeface="Abadi" panose="020B0604020104020204" pitchFamily="34" charset="0"/>
              </a:rPr>
              <a:t>Pie Charts for Total Launches</a:t>
            </a:r>
            <a:r>
              <a:rPr lang="en-US" sz="8000" dirty="0">
                <a:solidFill>
                  <a:schemeClr val="bg1">
                    <a:lumMod val="50000"/>
                  </a:schemeClr>
                </a:solidFill>
                <a:highlight>
                  <a:srgbClr val="F3F3F3"/>
                </a:highlight>
                <a:latin typeface="Abadi" panose="020B0604020104020204" pitchFamily="34" charset="0"/>
              </a:rPr>
              <a:t>.</a:t>
            </a:r>
            <a:r>
              <a:rPr lang="en-US" sz="8000" b="0" i="0" dirty="0">
                <a:solidFill>
                  <a:schemeClr val="bg1">
                    <a:lumMod val="50000"/>
                  </a:schemeClr>
                </a:solidFill>
                <a:effectLst/>
                <a:highlight>
                  <a:srgbClr val="F3F3F3"/>
                </a:highlight>
                <a:latin typeface="Abadi" panose="020B0604020104020204" pitchFamily="34" charset="0"/>
              </a:rPr>
              <a:t> </a:t>
            </a:r>
          </a:p>
          <a:p>
            <a:pPr lvl="1" algn="just">
              <a:lnSpc>
                <a:spcPct val="100000"/>
              </a:lnSpc>
              <a:spcBef>
                <a:spcPts val="1400"/>
              </a:spcBef>
              <a:buFont typeface="Courier New" panose="02070309020205020404" pitchFamily="49" charset="0"/>
              <a:buChar char="o"/>
            </a:pPr>
            <a:r>
              <a:rPr lang="en-US" sz="6800" b="0" i="0" dirty="0">
                <a:solidFill>
                  <a:schemeClr val="bg1">
                    <a:lumMod val="50000"/>
                  </a:schemeClr>
                </a:solidFill>
                <a:effectLst/>
                <a:highlight>
                  <a:srgbClr val="F3F3F3"/>
                </a:highlight>
                <a:latin typeface="Abadi" panose="020B0604020104020204" pitchFamily="34" charset="0"/>
              </a:rPr>
              <a:t>These visualizations provide a clear overview of launch outcomes, making it effortless to compare success rates across different sites.</a:t>
            </a:r>
          </a:p>
          <a:p>
            <a:pPr marL="0" indent="0" algn="just">
              <a:lnSpc>
                <a:spcPct val="100000"/>
              </a:lnSpc>
              <a:spcBef>
                <a:spcPts val="1400"/>
              </a:spcBef>
              <a:buNone/>
            </a:pPr>
            <a:r>
              <a:rPr lang="en-US" sz="8000" b="1" i="0" dirty="0">
                <a:solidFill>
                  <a:schemeClr val="bg1">
                    <a:lumMod val="50000"/>
                  </a:schemeClr>
                </a:solidFill>
                <a:effectLst/>
                <a:highlight>
                  <a:srgbClr val="F3F3F3"/>
                </a:highlight>
                <a:latin typeface="Abadi" panose="020B0604020104020204" pitchFamily="34" charset="0"/>
              </a:rPr>
              <a:t>Scatter Graphs for Payload Mass and Outcome</a:t>
            </a:r>
            <a:r>
              <a:rPr lang="en-US" sz="8000" b="1" dirty="0">
                <a:solidFill>
                  <a:schemeClr val="bg1">
                    <a:lumMod val="50000"/>
                  </a:schemeClr>
                </a:solidFill>
                <a:highlight>
                  <a:srgbClr val="F3F3F3"/>
                </a:highlight>
                <a:latin typeface="Abadi" panose="020B0604020104020204" pitchFamily="34" charset="0"/>
              </a:rPr>
              <a:t>.</a:t>
            </a:r>
            <a:endParaRPr lang="en-US" sz="8000" dirty="0">
              <a:solidFill>
                <a:schemeClr val="bg1">
                  <a:lumMod val="50000"/>
                </a:schemeClr>
              </a:solidFill>
              <a:highlight>
                <a:srgbClr val="F3F3F3"/>
              </a:highlight>
              <a:latin typeface="Abadi" panose="020B0604020104020204" pitchFamily="34" charset="0"/>
            </a:endParaRPr>
          </a:p>
          <a:p>
            <a:pPr lvl="1" algn="just">
              <a:buFont typeface="Courier New" panose="02070309020205020404" pitchFamily="49" charset="0"/>
              <a:buChar char="o"/>
            </a:pPr>
            <a:r>
              <a:rPr lang="en-US" sz="6800" b="0" i="0" dirty="0">
                <a:solidFill>
                  <a:schemeClr val="bg1">
                    <a:lumMod val="50000"/>
                  </a:schemeClr>
                </a:solidFill>
                <a:effectLst/>
                <a:highlight>
                  <a:srgbClr val="F3F3F3"/>
                </a:highlight>
                <a:latin typeface="Abadi" panose="020B0604020104020204" pitchFamily="34" charset="0"/>
              </a:rPr>
              <a:t>Through scatter graphs, </a:t>
            </a:r>
            <a:r>
              <a:rPr lang="en-US" sz="6800" i="0" dirty="0">
                <a:solidFill>
                  <a:schemeClr val="bg1">
                    <a:lumMod val="50000"/>
                  </a:schemeClr>
                </a:solidFill>
                <a:effectLst/>
                <a:highlight>
                  <a:srgbClr val="F3F3F3"/>
                </a:highlight>
                <a:latin typeface="Abadi" panose="020B0604020104020204" pitchFamily="34" charset="0"/>
              </a:rPr>
              <a:t>we</a:t>
            </a:r>
            <a:r>
              <a:rPr lang="en-US" sz="6800" b="0" i="0" dirty="0">
                <a:solidFill>
                  <a:schemeClr val="bg1">
                    <a:lumMod val="50000"/>
                  </a:schemeClr>
                </a:solidFill>
                <a:effectLst/>
                <a:highlight>
                  <a:srgbClr val="F3F3F3"/>
                </a:highlight>
                <a:latin typeface="Abadi" panose="020B0604020104020204" pitchFamily="34" charset="0"/>
              </a:rPr>
              <a:t> delved into the relationship between payload mass (</a:t>
            </a:r>
            <a:r>
              <a:rPr lang="en-US" sz="6800" dirty="0">
                <a:solidFill>
                  <a:schemeClr val="bg1">
                    <a:lumMod val="50000"/>
                  </a:schemeClr>
                </a:solidFill>
                <a:highlight>
                  <a:srgbClr val="F3F3F3"/>
                </a:highlight>
                <a:latin typeface="Abadi" panose="020B0604020104020204" pitchFamily="34" charset="0"/>
              </a:rPr>
              <a:t>kg</a:t>
            </a:r>
            <a:r>
              <a:rPr lang="en-US" sz="6800" b="0" i="0" dirty="0">
                <a:solidFill>
                  <a:schemeClr val="bg1">
                    <a:lumMod val="50000"/>
                  </a:schemeClr>
                </a:solidFill>
                <a:effectLst/>
                <a:highlight>
                  <a:srgbClr val="F3F3F3"/>
                </a:highlight>
                <a:latin typeface="Abadi" panose="020B0604020104020204" pitchFamily="34" charset="0"/>
              </a:rPr>
              <a:t>) and launch outcomes.</a:t>
            </a:r>
          </a:p>
          <a:p>
            <a:pPr algn="ctr">
              <a:lnSpc>
                <a:spcPct val="100000"/>
              </a:lnSpc>
              <a:spcBef>
                <a:spcPts val="1400"/>
              </a:spcBef>
            </a:pPr>
            <a:r>
              <a:rPr lang="en-US" sz="6200" dirty="0">
                <a:solidFill>
                  <a:schemeClr val="accent3">
                    <a:lumMod val="25000"/>
                  </a:schemeClr>
                </a:solidFill>
                <a:latin typeface="Abadi" panose="020B0604020104020204" pitchFamily="34" charset="0"/>
              </a:rPr>
              <a:t>GitHub URL of the completed Plotly Dash notebook:</a:t>
            </a:r>
          </a:p>
          <a:p>
            <a:pPr marL="0" indent="0" algn="ctr">
              <a:lnSpc>
                <a:spcPct val="100000"/>
              </a:lnSpc>
              <a:spcBef>
                <a:spcPts val="1400"/>
              </a:spcBef>
              <a:buNone/>
            </a:pPr>
            <a:r>
              <a:rPr lang="en-US" sz="6200" dirty="0">
                <a:solidFill>
                  <a:schemeClr val="accent3">
                    <a:lumMod val="25000"/>
                  </a:schemeClr>
                </a:solidFill>
                <a:latin typeface="Abadi" panose="020B0604020104020204" pitchFamily="34" charset="0"/>
                <a:hlinkClick r:id="rId3"/>
              </a:rPr>
              <a:t>https://github.com/whluiz/SpaceX-Launch-Records-Dash/blob/ab1e4c3b45f77a996bd2bda67723288a8cfff801/Ploty%20Dash</a:t>
            </a:r>
            <a:endParaRPr lang="en-US" sz="6200" dirty="0">
              <a:solidFill>
                <a:schemeClr val="accent3">
                  <a:lumMod val="25000"/>
                </a:schemeClr>
              </a:solidFill>
              <a:latin typeface="Abadi" panose="020B0604020104020204" pitchFamily="34" charset="0"/>
            </a:endParaRPr>
          </a:p>
          <a:p>
            <a:pPr algn="ctr">
              <a:lnSpc>
                <a:spcPct val="100000"/>
              </a:lnSpc>
              <a:spcBef>
                <a:spcPts val="1400"/>
              </a:spcBef>
            </a:pPr>
            <a:endParaRPr lang="en-US" sz="6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6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9171"/>
            <a:ext cx="9745589" cy="4497792"/>
          </a:xfrm>
          <a:prstGeom prst="rect">
            <a:avLst/>
          </a:prstGeom>
        </p:spPr>
        <p:txBody>
          <a:bodyPr>
            <a:normAutofit fontScale="85000" lnSpcReduction="20000"/>
          </a:bodyPr>
          <a:lstStyle/>
          <a:p>
            <a:pPr algn="l"/>
            <a:r>
              <a:rPr lang="en-US" sz="2400" i="0" dirty="0">
                <a:effectLst/>
                <a:highlight>
                  <a:srgbClr val="F3F3F3"/>
                </a:highlight>
                <a:latin typeface="Abadi" panose="020B0604020104020204" pitchFamily="34" charset="0"/>
              </a:rPr>
              <a:t>The </a:t>
            </a:r>
            <a:r>
              <a:rPr lang="en-US" sz="2400" dirty="0">
                <a:highlight>
                  <a:srgbClr val="F3F3F3"/>
                </a:highlight>
                <a:latin typeface="Abadi" panose="020B0604020104020204" pitchFamily="34" charset="0"/>
              </a:rPr>
              <a:t>s</a:t>
            </a:r>
            <a:r>
              <a:rPr lang="en-US" sz="2400" i="0" dirty="0">
                <a:effectLst/>
                <a:highlight>
                  <a:srgbClr val="F3F3F3"/>
                </a:highlight>
                <a:latin typeface="Abadi" panose="020B0604020104020204" pitchFamily="34" charset="0"/>
              </a:rPr>
              <a:t>teps we took were as follows: </a:t>
            </a:r>
          </a:p>
          <a:p>
            <a:pPr marL="0" indent="0" algn="l">
              <a:buNone/>
            </a:pPr>
            <a:r>
              <a:rPr lang="en-US" sz="2400" b="1" i="0" dirty="0">
                <a:solidFill>
                  <a:schemeClr val="bg1">
                    <a:lumMod val="50000"/>
                  </a:schemeClr>
                </a:solidFill>
                <a:effectLst/>
                <a:highlight>
                  <a:srgbClr val="F3F3F3"/>
                </a:highlight>
                <a:latin typeface="Abadi" panose="020B0604020104020204" pitchFamily="34" charset="0"/>
              </a:rPr>
              <a:t>Data Loading and Transformation</a:t>
            </a:r>
            <a:r>
              <a:rPr lang="en-US" sz="2400" b="0" i="0" dirty="0">
                <a:solidFill>
                  <a:schemeClr val="bg1">
                    <a:lumMod val="50000"/>
                  </a:schemeClr>
                </a:solidFill>
                <a:effectLst/>
                <a:highlight>
                  <a:srgbClr val="F3F3F3"/>
                </a:highlight>
                <a:latin typeface="Abadi" panose="020B0604020104020204" pitchFamily="34" charset="0"/>
              </a:rPr>
              <a:t>:</a:t>
            </a:r>
          </a:p>
          <a:p>
            <a:pPr lvl="1">
              <a:buFont typeface="Courier New" panose="02070309020205020404" pitchFamily="49" charset="0"/>
              <a:buChar char="o"/>
            </a:pPr>
            <a:r>
              <a:rPr lang="en-US" sz="2000" i="0" dirty="0">
                <a:solidFill>
                  <a:schemeClr val="bg1">
                    <a:lumMod val="50000"/>
                  </a:schemeClr>
                </a:solidFill>
                <a:effectLst/>
                <a:highlight>
                  <a:srgbClr val="F3F3F3"/>
                </a:highlight>
                <a:latin typeface="Abadi" panose="020B0604020104020204" pitchFamily="34" charset="0"/>
              </a:rPr>
              <a:t>We</a:t>
            </a:r>
            <a:r>
              <a:rPr lang="en-US" sz="2000" b="0" i="0" dirty="0">
                <a:solidFill>
                  <a:schemeClr val="bg1">
                    <a:lumMod val="50000"/>
                  </a:schemeClr>
                </a:solidFill>
                <a:effectLst/>
                <a:highlight>
                  <a:srgbClr val="F3F3F3"/>
                </a:highlight>
                <a:latin typeface="Abadi" panose="020B0604020104020204" pitchFamily="34" charset="0"/>
              </a:rPr>
              <a:t> harnessed the power of NumPy and Pandas to load and preprocess our data.</a:t>
            </a:r>
          </a:p>
          <a:p>
            <a:pPr marL="0" indent="0" algn="l">
              <a:buNone/>
            </a:pPr>
            <a:r>
              <a:rPr lang="en-US" sz="2400" b="1" i="0" dirty="0">
                <a:solidFill>
                  <a:schemeClr val="bg1">
                    <a:lumMod val="50000"/>
                  </a:schemeClr>
                </a:solidFill>
                <a:effectLst/>
                <a:highlight>
                  <a:srgbClr val="F3F3F3"/>
                </a:highlight>
                <a:latin typeface="Abadi" panose="020B0604020104020204" pitchFamily="34" charset="0"/>
              </a:rPr>
              <a:t>Data Splitting</a:t>
            </a:r>
            <a:r>
              <a:rPr lang="en-US" sz="2400" b="0" i="0" dirty="0">
                <a:solidFill>
                  <a:schemeClr val="bg1">
                    <a:lumMod val="50000"/>
                  </a:schemeClr>
                </a:solidFill>
                <a:effectLst/>
                <a:highlight>
                  <a:srgbClr val="F3F3F3"/>
                </a:highlight>
                <a:latin typeface="Abadi" panose="020B0604020104020204" pitchFamily="34" charset="0"/>
              </a:rPr>
              <a:t>:</a:t>
            </a:r>
          </a:p>
          <a:p>
            <a:pPr lvl="1">
              <a:buFont typeface="Courier New" panose="02070309020205020404" pitchFamily="49" charset="0"/>
              <a:buChar char="o"/>
            </a:pPr>
            <a:r>
              <a:rPr lang="en-US" sz="2000" i="0" dirty="0">
                <a:solidFill>
                  <a:schemeClr val="bg1">
                    <a:lumMod val="50000"/>
                  </a:schemeClr>
                </a:solidFill>
                <a:effectLst/>
                <a:highlight>
                  <a:srgbClr val="F3F3F3"/>
                </a:highlight>
                <a:latin typeface="Abadi" panose="020B0604020104020204" pitchFamily="34" charset="0"/>
              </a:rPr>
              <a:t>We</a:t>
            </a:r>
            <a:r>
              <a:rPr lang="en-US" sz="2000" b="0" i="0" dirty="0">
                <a:solidFill>
                  <a:schemeClr val="bg1">
                    <a:lumMod val="50000"/>
                  </a:schemeClr>
                </a:solidFill>
                <a:effectLst/>
                <a:highlight>
                  <a:srgbClr val="F3F3F3"/>
                </a:highlight>
                <a:latin typeface="Abadi" panose="020B0604020104020204" pitchFamily="34" charset="0"/>
              </a:rPr>
              <a:t> divided our dataset into training and testing subsets.</a:t>
            </a:r>
          </a:p>
          <a:p>
            <a:pPr marL="0" indent="0" algn="l">
              <a:buNone/>
            </a:pPr>
            <a:r>
              <a:rPr lang="en-US" sz="2400" b="1" i="0" dirty="0">
                <a:solidFill>
                  <a:schemeClr val="bg1">
                    <a:lumMod val="50000"/>
                  </a:schemeClr>
                </a:solidFill>
                <a:effectLst/>
                <a:highlight>
                  <a:srgbClr val="F3F3F3"/>
                </a:highlight>
                <a:latin typeface="Abadi" panose="020B0604020104020204" pitchFamily="34" charset="0"/>
              </a:rPr>
              <a:t>Model Building and Hyperparameter Tuning</a:t>
            </a:r>
            <a:r>
              <a:rPr lang="en-US" sz="2400" b="0" i="0" dirty="0">
                <a:solidFill>
                  <a:schemeClr val="bg1">
                    <a:lumMod val="50000"/>
                  </a:schemeClr>
                </a:solidFill>
                <a:effectLst/>
                <a:highlight>
                  <a:srgbClr val="F3F3F3"/>
                </a:highlight>
                <a:latin typeface="Abadi" panose="020B0604020104020204" pitchFamily="34" charset="0"/>
              </a:rPr>
              <a:t>:</a:t>
            </a:r>
          </a:p>
          <a:p>
            <a:pPr lvl="1">
              <a:buFont typeface="Courier New" panose="02070309020205020404" pitchFamily="49" charset="0"/>
              <a:buChar char="o"/>
            </a:pPr>
            <a:r>
              <a:rPr lang="en-US" sz="2000" i="0" dirty="0">
                <a:solidFill>
                  <a:schemeClr val="bg1">
                    <a:lumMod val="50000"/>
                  </a:schemeClr>
                </a:solidFill>
                <a:effectLst/>
                <a:highlight>
                  <a:srgbClr val="F3F3F3"/>
                </a:highlight>
                <a:latin typeface="Abadi" panose="020B0604020104020204" pitchFamily="34" charset="0"/>
              </a:rPr>
              <a:t>We</a:t>
            </a:r>
            <a:r>
              <a:rPr lang="en-US" sz="2000" b="0" i="0" dirty="0">
                <a:solidFill>
                  <a:schemeClr val="bg1">
                    <a:lumMod val="50000"/>
                  </a:schemeClr>
                </a:solidFill>
                <a:effectLst/>
                <a:highlight>
                  <a:srgbClr val="F3F3F3"/>
                </a:highlight>
                <a:latin typeface="Abadi" panose="020B0604020104020204" pitchFamily="34" charset="0"/>
              </a:rPr>
              <a:t> constructed various machine learning models, exploring different algorithms.</a:t>
            </a:r>
          </a:p>
          <a:p>
            <a:pPr marL="0" indent="0" algn="l">
              <a:buNone/>
            </a:pPr>
            <a:r>
              <a:rPr lang="en-US" sz="2400" b="1" i="0" dirty="0">
                <a:solidFill>
                  <a:schemeClr val="bg1">
                    <a:lumMod val="50000"/>
                  </a:schemeClr>
                </a:solidFill>
                <a:effectLst/>
                <a:highlight>
                  <a:srgbClr val="F3F3F3"/>
                </a:highlight>
                <a:latin typeface="Abadi" panose="020B0604020104020204" pitchFamily="34" charset="0"/>
              </a:rPr>
              <a:t>Evaluation Metric: Accuracy</a:t>
            </a:r>
            <a:r>
              <a:rPr lang="en-US" sz="2400" b="0" i="0" dirty="0">
                <a:solidFill>
                  <a:schemeClr val="bg1">
                    <a:lumMod val="50000"/>
                  </a:schemeClr>
                </a:solidFill>
                <a:effectLst/>
                <a:highlight>
                  <a:srgbClr val="F3F3F3"/>
                </a:highlight>
                <a:latin typeface="Abadi" panose="020B0604020104020204" pitchFamily="34" charset="0"/>
              </a:rPr>
              <a:t>:</a:t>
            </a:r>
          </a:p>
          <a:p>
            <a:pPr lvl="1">
              <a:buFont typeface="Courier New" panose="02070309020205020404" pitchFamily="49" charset="0"/>
              <a:buChar char="o"/>
            </a:pPr>
            <a:r>
              <a:rPr lang="en-US" sz="2000" i="0" dirty="0">
                <a:solidFill>
                  <a:schemeClr val="bg1">
                    <a:lumMod val="50000"/>
                  </a:schemeClr>
                </a:solidFill>
                <a:effectLst/>
                <a:highlight>
                  <a:srgbClr val="F3F3F3"/>
                </a:highlight>
                <a:latin typeface="Abadi" panose="020B0604020104020204" pitchFamily="34" charset="0"/>
              </a:rPr>
              <a:t>We</a:t>
            </a:r>
            <a:r>
              <a:rPr lang="en-US" sz="2000" b="0" i="0" dirty="0">
                <a:solidFill>
                  <a:schemeClr val="bg1">
                    <a:lumMod val="50000"/>
                  </a:schemeClr>
                </a:solidFill>
                <a:effectLst/>
                <a:highlight>
                  <a:srgbClr val="F3F3F3"/>
                </a:highlight>
                <a:latin typeface="Abadi" panose="020B0604020104020204" pitchFamily="34" charset="0"/>
              </a:rPr>
              <a:t> chose accuracy as our evaluation metric. It measures how well our model predicts the correct class labels.</a:t>
            </a:r>
          </a:p>
          <a:p>
            <a:pPr marL="0" indent="0" algn="l">
              <a:buNone/>
            </a:pPr>
            <a:r>
              <a:rPr lang="en-US" sz="2400" b="1" i="0" dirty="0">
                <a:solidFill>
                  <a:schemeClr val="bg1">
                    <a:lumMod val="50000"/>
                  </a:schemeClr>
                </a:solidFill>
                <a:effectLst/>
                <a:highlight>
                  <a:srgbClr val="F3F3F3"/>
                </a:highlight>
                <a:latin typeface="Abadi" panose="020B0604020104020204" pitchFamily="34" charset="0"/>
              </a:rPr>
              <a:t>The Best Performing Model</a:t>
            </a:r>
            <a:r>
              <a:rPr lang="en-US" sz="2400" b="0" i="0" dirty="0">
                <a:solidFill>
                  <a:schemeClr val="bg1">
                    <a:lumMod val="50000"/>
                  </a:schemeClr>
                </a:solidFill>
                <a:effectLst/>
                <a:highlight>
                  <a:srgbClr val="F3F3F3"/>
                </a:highlight>
                <a:latin typeface="Abadi" panose="020B0604020104020204" pitchFamily="34" charset="0"/>
              </a:rPr>
              <a:t>:</a:t>
            </a:r>
          </a:p>
          <a:p>
            <a:pPr lvl="1">
              <a:buFont typeface="Courier New" panose="02070309020205020404" pitchFamily="49" charset="0"/>
              <a:buChar char="o"/>
            </a:pPr>
            <a:r>
              <a:rPr lang="en-US" sz="2000" b="0" i="0" dirty="0">
                <a:solidFill>
                  <a:schemeClr val="bg1">
                    <a:lumMod val="50000"/>
                  </a:schemeClr>
                </a:solidFill>
                <a:effectLst/>
                <a:highlight>
                  <a:srgbClr val="F3F3F3"/>
                </a:highlight>
                <a:latin typeface="Abadi" panose="020B0604020104020204" pitchFamily="34" charset="0"/>
              </a:rPr>
              <a:t>After rigorous experimentation, </a:t>
            </a:r>
            <a:r>
              <a:rPr lang="en-US" sz="2000" i="0" dirty="0">
                <a:solidFill>
                  <a:schemeClr val="bg1">
                    <a:lumMod val="50000"/>
                  </a:schemeClr>
                </a:solidFill>
                <a:effectLst/>
                <a:highlight>
                  <a:srgbClr val="F3F3F3"/>
                </a:highlight>
                <a:latin typeface="Abadi" panose="020B0604020104020204" pitchFamily="34" charset="0"/>
              </a:rPr>
              <a:t>we</a:t>
            </a:r>
            <a:r>
              <a:rPr lang="en-US" sz="2000" b="0" i="0" dirty="0">
                <a:solidFill>
                  <a:schemeClr val="bg1">
                    <a:lumMod val="50000"/>
                  </a:schemeClr>
                </a:solidFill>
                <a:effectLst/>
                <a:highlight>
                  <a:srgbClr val="F3F3F3"/>
                </a:highlight>
                <a:latin typeface="Abadi" panose="020B0604020104020204" pitchFamily="34" charset="0"/>
              </a:rPr>
              <a:t> identified the best classification model.</a:t>
            </a:r>
            <a:endParaRPr lang="en-US" sz="2000" dirty="0">
              <a:solidFill>
                <a:schemeClr val="accent3">
                  <a:lumMod val="25000"/>
                </a:schemeClr>
              </a:solidFill>
              <a:latin typeface="Abadi" panose="020B0604020104020204" pitchFamily="34" charset="0"/>
            </a:endParaRPr>
          </a:p>
          <a:p>
            <a:pPr algn="ctr">
              <a:lnSpc>
                <a:spcPct val="100000"/>
              </a:lnSpc>
              <a:spcBef>
                <a:spcPts val="1400"/>
              </a:spcBef>
            </a:pPr>
            <a:r>
              <a:rPr lang="en-US" sz="2400" dirty="0">
                <a:solidFill>
                  <a:schemeClr val="accent3">
                    <a:lumMod val="25000"/>
                  </a:schemeClr>
                </a:solidFill>
                <a:latin typeface="Abadi" panose="020B0604020104020204" pitchFamily="34" charset="0"/>
              </a:rPr>
              <a:t>GitHub URL of the completed predictive analysis lab notebook</a:t>
            </a:r>
            <a:r>
              <a:rPr lang="en-US" sz="20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hlinkClick r:id="rId3"/>
              </a:rPr>
              <a:t>https://github.com/whluiz/SpaceX-MAchine-Learning-Predicition/blob/ce7f1a6d5cc4d949d2d7738461040f345ee0318f/SpaceX_Machine%20Learning%20Prediction_Part_5%20(1).ipynb</a:t>
            </a:r>
            <a:endParaRPr lang="en-US" sz="2000" dirty="0">
              <a:solidFill>
                <a:schemeClr val="accent3">
                  <a:lumMod val="25000"/>
                </a:schemeClr>
              </a:solidFill>
              <a:latin typeface="Abadi" panose="020B0604020104020204" pitchFamily="34" charset="0"/>
            </a:endParaRPr>
          </a:p>
          <a:p>
            <a:pPr algn="ct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29541"/>
            <a:ext cx="10515600" cy="4496031"/>
          </a:xfrm>
          <a:prstGeom prst="rect">
            <a:avLst/>
          </a:prstGeom>
        </p:spPr>
        <p:txBody>
          <a:bodyPr>
            <a:normAutofit/>
          </a:bodyPr>
          <a:lstStyle/>
          <a:p>
            <a:pPr algn="just">
              <a:lnSpc>
                <a:spcPct val="100000"/>
              </a:lnSpc>
              <a:spcBef>
                <a:spcPts val="1400"/>
              </a:spcBef>
            </a:pPr>
            <a:r>
              <a:rPr lang="en-US" sz="2000" b="0" i="0" dirty="0">
                <a:effectLst/>
                <a:highlight>
                  <a:srgbClr val="F3F3F3"/>
                </a:highlight>
                <a:latin typeface="Abadi" panose="020B0604020104020204" pitchFamily="34" charset="0"/>
              </a:rPr>
              <a:t>This graph provides insights into the relationship between flight numbers and launch sites, allowing us to understand the geographical distribution of launches.</a:t>
            </a:r>
          </a:p>
          <a:p>
            <a:pPr>
              <a:lnSpc>
                <a:spcPct val="100000"/>
              </a:lnSpc>
              <a:spcBef>
                <a:spcPts val="1400"/>
              </a:spcBef>
            </a:pPr>
            <a:endParaRPr lang="en-US" sz="2000" dirty="0">
              <a:solidFill>
                <a:schemeClr val="accent3">
                  <a:lumMod val="25000"/>
                </a:schemeClr>
              </a:solidFill>
              <a:highlight>
                <a:srgbClr val="F3F3F3"/>
              </a:highlight>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agen 7" descr="Gráfico, Gráfico de dispersión&#10;&#10;Descripción generada automáticamente">
            <a:extLst>
              <a:ext uri="{FF2B5EF4-FFF2-40B4-BE49-F238E27FC236}">
                <a16:creationId xmlns:a16="http://schemas.microsoft.com/office/drawing/2014/main" id="{6B43C35C-75F0-5064-F541-9BA14D21FCA6}"/>
              </a:ext>
            </a:extLst>
          </p:cNvPr>
          <p:cNvPicPr>
            <a:picLocks noChangeAspect="1"/>
          </p:cNvPicPr>
          <p:nvPr/>
        </p:nvPicPr>
        <p:blipFill>
          <a:blip r:embed="rId3"/>
          <a:stretch>
            <a:fillRect/>
          </a:stretch>
        </p:blipFill>
        <p:spPr>
          <a:xfrm>
            <a:off x="1047404" y="2676697"/>
            <a:ext cx="10238208" cy="322533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9665"/>
            <a:ext cx="10687962" cy="4401680"/>
          </a:xfrm>
          <a:prstGeom prst="rect">
            <a:avLst/>
          </a:prstGeom>
        </p:spPr>
        <p:txBody>
          <a:bodyPr>
            <a:normAutofit/>
          </a:bodyPr>
          <a:lstStyle/>
          <a:p>
            <a:pPr algn="just">
              <a:lnSpc>
                <a:spcPct val="100000"/>
              </a:lnSpc>
              <a:spcBef>
                <a:spcPts val="1400"/>
              </a:spcBef>
            </a:pPr>
            <a:r>
              <a:rPr lang="en-US" sz="2000" dirty="0">
                <a:highlight>
                  <a:srgbClr val="F3F3F3"/>
                </a:highlight>
                <a:latin typeface="Abadi" panose="020B0604020104020204" pitchFamily="34" charset="0"/>
              </a:rPr>
              <a:t>We</a:t>
            </a:r>
            <a:r>
              <a:rPr lang="en-US" sz="2000" b="0" i="0" dirty="0">
                <a:effectLst/>
                <a:highlight>
                  <a:srgbClr val="F3F3F3"/>
                </a:highlight>
                <a:latin typeface="Abadi" panose="020B0604020104020204" pitchFamily="34" charset="0"/>
              </a:rPr>
              <a:t> find for the VAFB-SLC launchsite there are no rockets launched for heavypayload mass(greater than 10000).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descr="Gráfico, Gráfico de dispersión&#10;&#10;Descripción generada automáticamente">
            <a:extLst>
              <a:ext uri="{FF2B5EF4-FFF2-40B4-BE49-F238E27FC236}">
                <a16:creationId xmlns:a16="http://schemas.microsoft.com/office/drawing/2014/main" id="{5BACA16E-2CA0-8715-A02C-8D8174D2351F}"/>
              </a:ext>
            </a:extLst>
          </p:cNvPr>
          <p:cNvPicPr>
            <a:picLocks noChangeAspect="1"/>
          </p:cNvPicPr>
          <p:nvPr/>
        </p:nvPicPr>
        <p:blipFill>
          <a:blip r:embed="rId3"/>
          <a:stretch>
            <a:fillRect/>
          </a:stretch>
        </p:blipFill>
        <p:spPr>
          <a:xfrm>
            <a:off x="1030778" y="2560320"/>
            <a:ext cx="10254834" cy="319208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3040"/>
            <a:ext cx="10687961" cy="4430662"/>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From the plot, we can see that ES-L1, GEO, HEO, SSO, VLEO had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702ECD1F-509A-FCF5-0061-1B9D1CFD119F}"/>
              </a:ext>
            </a:extLst>
          </p:cNvPr>
          <p:cNvPicPr>
            <a:picLocks noChangeAspect="1"/>
          </p:cNvPicPr>
          <p:nvPr/>
        </p:nvPicPr>
        <p:blipFill>
          <a:blip r:embed="rId3"/>
          <a:stretch>
            <a:fillRect/>
          </a:stretch>
        </p:blipFill>
        <p:spPr>
          <a:xfrm>
            <a:off x="1014153" y="2527069"/>
            <a:ext cx="10025149" cy="336663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2916"/>
            <a:ext cx="10515600" cy="4368428"/>
          </a:xfrm>
          <a:prstGeom prst="rect">
            <a:avLst/>
          </a:prstGeom>
        </p:spPr>
        <p:txBody>
          <a:bodyPr>
            <a:normAutofit/>
          </a:bodyPr>
          <a:lstStyle/>
          <a:p>
            <a:pPr>
              <a:lnSpc>
                <a:spcPct val="100000"/>
              </a:lnSpc>
              <a:spcBef>
                <a:spcPts val="1400"/>
              </a:spcBef>
            </a:pPr>
            <a:r>
              <a:rPr lang="en-CA" sz="2000" dirty="0">
                <a:highlight>
                  <a:srgbClr val="F2F4F8"/>
                </a:highlight>
                <a:latin typeface="Abadi" panose="020B0604020104020204" pitchFamily="34" charset="0"/>
              </a:rPr>
              <a:t>We observe</a:t>
            </a:r>
            <a:r>
              <a:rPr lang="en-US" sz="2000" b="0" i="0" dirty="0">
                <a:effectLst/>
                <a:highlight>
                  <a:srgbClr val="F2F4F8"/>
                </a:highlight>
                <a:latin typeface="Abadi" panose="020B0604020104020204" pitchFamily="34" charset="0"/>
              </a:rPr>
              <a:t> that in the LEO orbit the Success appears related to the number of flights</a:t>
            </a:r>
            <a:r>
              <a:rPr lang="en-CA" sz="2000" b="0" i="0" dirty="0">
                <a:effectLst/>
                <a:highlight>
                  <a:srgbClr val="F2F4F8"/>
                </a:highlight>
                <a:latin typeface="Abadi" panose="020B0604020104020204" pitchFamily="34" charset="0"/>
              </a:rPr>
              <a:t>,</a:t>
            </a:r>
            <a:r>
              <a:rPr lang="en-CA" sz="2000" dirty="0">
                <a:highlight>
                  <a:srgbClr val="F2F4F8"/>
                </a:highlight>
                <a:latin typeface="Abadi" panose="020B0604020104020204" pitchFamily="34" charset="0"/>
              </a:rPr>
              <a:t> </a:t>
            </a:r>
            <a:r>
              <a:rPr lang="en-US" sz="2000" dirty="0">
                <a:highlight>
                  <a:srgbClr val="F2F4F8"/>
                </a:highlight>
                <a:latin typeface="Abadi" panose="020B0604020104020204" pitchFamily="34" charset="0"/>
              </a:rPr>
              <a:t>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660F7177-3167-03AC-E5DC-F5264FA8CB43}"/>
              </a:ext>
            </a:extLst>
          </p:cNvPr>
          <p:cNvPicPr>
            <a:picLocks noChangeAspect="1"/>
          </p:cNvPicPr>
          <p:nvPr/>
        </p:nvPicPr>
        <p:blipFill>
          <a:blip r:embed="rId3"/>
          <a:stretch>
            <a:fillRect/>
          </a:stretch>
        </p:blipFill>
        <p:spPr>
          <a:xfrm>
            <a:off x="770012" y="2528076"/>
            <a:ext cx="10515600" cy="335326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96291"/>
            <a:ext cx="10687961" cy="4372697"/>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can observe that with heavy payloads, the successful landing are more for PO, LEO and ISS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6D6ACF0C-FDBF-ED23-14DA-D2999D7E48C5}"/>
              </a:ext>
            </a:extLst>
          </p:cNvPr>
          <p:cNvPicPr>
            <a:picLocks noChangeAspect="1"/>
          </p:cNvPicPr>
          <p:nvPr/>
        </p:nvPicPr>
        <p:blipFill>
          <a:blip r:embed="rId3"/>
          <a:stretch>
            <a:fillRect/>
          </a:stretch>
        </p:blipFill>
        <p:spPr>
          <a:xfrm>
            <a:off x="770011" y="2468088"/>
            <a:ext cx="10687961" cy="34009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79418"/>
            <a:ext cx="10687961" cy="4605251"/>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From the plot, we can observe that success rate since 2013 kept on increasing till 2020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007EF6EC-8DDF-B84D-3F3A-339F33F15421}"/>
              </a:ext>
            </a:extLst>
          </p:cNvPr>
          <p:cNvPicPr>
            <a:picLocks noChangeAspect="1"/>
          </p:cNvPicPr>
          <p:nvPr/>
        </p:nvPicPr>
        <p:blipFill>
          <a:blip r:embed="rId3"/>
          <a:stretch>
            <a:fillRect/>
          </a:stretch>
        </p:blipFill>
        <p:spPr>
          <a:xfrm>
            <a:off x="897775" y="2344190"/>
            <a:ext cx="10387835" cy="34388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6044"/>
            <a:ext cx="10515601" cy="4429529"/>
          </a:xfrm>
          <a:prstGeom prst="rect">
            <a:avLst/>
          </a:prstGeom>
        </p:spPr>
        <p:txBody>
          <a:bodyPr>
            <a:normAutofit/>
          </a:bodyPr>
          <a:lstStyle/>
          <a:p>
            <a:pPr>
              <a:lnSpc>
                <a:spcPct val="100000"/>
              </a:lnSpc>
              <a:spcBef>
                <a:spcPts val="1400"/>
              </a:spcBef>
            </a:pPr>
            <a:r>
              <a:rPr lang="en-US" sz="2000" b="0" i="0" dirty="0">
                <a:effectLst/>
                <a:highlight>
                  <a:srgbClr val="F3F3F3"/>
                </a:highlight>
                <a:latin typeface="Abadi" panose="020B0604020104020204" pitchFamily="34" charset="0"/>
              </a:rPr>
              <a:t>The goal is to display the names of unique launch sites related to space missions. </a:t>
            </a:r>
          </a:p>
          <a:p>
            <a:pPr>
              <a:lnSpc>
                <a:spcPct val="100000"/>
              </a:lnSpc>
              <a:spcBef>
                <a:spcPts val="1400"/>
              </a:spcBef>
            </a:pPr>
            <a:r>
              <a:rPr lang="en-US" sz="2000" dirty="0">
                <a:solidFill>
                  <a:schemeClr val="accent3">
                    <a:lumMod val="25000"/>
                  </a:schemeClr>
                </a:solidFill>
                <a:latin typeface="Abadi" panose="020B0604020104020204" pitchFamily="34" charset="0"/>
              </a:rPr>
              <a:t>The query fetches distinct launch site names from the table named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29B0D55A-F342-62E1-F302-B4DC26BC91FD}"/>
              </a:ext>
            </a:extLst>
          </p:cNvPr>
          <p:cNvPicPr>
            <a:picLocks noChangeAspect="1"/>
          </p:cNvPicPr>
          <p:nvPr/>
        </p:nvPicPr>
        <p:blipFill>
          <a:blip r:embed="rId3"/>
          <a:stretch>
            <a:fillRect/>
          </a:stretch>
        </p:blipFill>
        <p:spPr>
          <a:xfrm>
            <a:off x="1978429" y="2726575"/>
            <a:ext cx="7597833" cy="279065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6291"/>
            <a:ext cx="10687962" cy="4529282"/>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used the next query to display 5 records where launch sites begin with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n 7">
            <a:extLst>
              <a:ext uri="{FF2B5EF4-FFF2-40B4-BE49-F238E27FC236}">
                <a16:creationId xmlns:a16="http://schemas.microsoft.com/office/drawing/2014/main" id="{4ECD324E-55BD-0CC2-F966-CA09343A9085}"/>
              </a:ext>
            </a:extLst>
          </p:cNvPr>
          <p:cNvPicPr>
            <a:picLocks noChangeAspect="1"/>
          </p:cNvPicPr>
          <p:nvPr/>
        </p:nvPicPr>
        <p:blipFill>
          <a:blip r:embed="rId3"/>
          <a:stretch>
            <a:fillRect/>
          </a:stretch>
        </p:blipFill>
        <p:spPr>
          <a:xfrm>
            <a:off x="931025" y="2377440"/>
            <a:ext cx="10354586" cy="343913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2669"/>
            <a:ext cx="10687962" cy="4412904"/>
          </a:xfrm>
          <a:prstGeom prst="rect">
            <a:avLst/>
          </a:prstGeom>
        </p:spPr>
        <p:txBody>
          <a:bodyPr>
            <a:normAutofit/>
          </a:bodyPr>
          <a:lstStyle/>
          <a:p>
            <a:pPr>
              <a:lnSpc>
                <a:spcPct val="100000"/>
              </a:lnSpc>
              <a:spcBef>
                <a:spcPts val="1400"/>
              </a:spcBef>
            </a:pPr>
            <a:r>
              <a:rPr lang="en-US" sz="2000" i="0" dirty="0">
                <a:effectLst/>
                <a:highlight>
                  <a:srgbClr val="F3F3F3"/>
                </a:highlight>
                <a:latin typeface="Abadi" panose="020B0604020104020204" pitchFamily="34" charset="0"/>
              </a:rPr>
              <a:t>The SQL query calculates the total payload mass carried by boosters launched by NASA (CRS). The result of the query is 45,596 kg. </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2488F2FF-7C10-69FA-D9A8-D59EAB2155C5}"/>
              </a:ext>
            </a:extLst>
          </p:cNvPr>
          <p:cNvPicPr>
            <a:picLocks noChangeAspect="1"/>
          </p:cNvPicPr>
          <p:nvPr/>
        </p:nvPicPr>
        <p:blipFill>
          <a:blip r:embed="rId3"/>
          <a:stretch>
            <a:fillRect/>
          </a:stretch>
        </p:blipFill>
        <p:spPr>
          <a:xfrm>
            <a:off x="997527" y="3075709"/>
            <a:ext cx="10041775" cy="255238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199948"/>
          </a:xfrm>
          <a:prstGeom prst="rect">
            <a:avLst/>
          </a:prstGeom>
        </p:spPr>
        <p:txBody>
          <a:bodyPr>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8E60EDF4-74EC-346B-6BAA-080BCCAB7297}"/>
              </a:ext>
            </a:extLst>
          </p:cNvPr>
          <p:cNvPicPr>
            <a:picLocks noChangeAspect="1"/>
          </p:cNvPicPr>
          <p:nvPr/>
        </p:nvPicPr>
        <p:blipFill>
          <a:blip r:embed="rId3"/>
          <a:stretch>
            <a:fillRect/>
          </a:stretch>
        </p:blipFill>
        <p:spPr>
          <a:xfrm>
            <a:off x="1080655" y="2975956"/>
            <a:ext cx="9975272" cy="258280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199948"/>
          </a:xfrm>
          <a:prstGeom prst="rect">
            <a:avLst/>
          </a:prstGeom>
        </p:spPr>
        <p:txBody>
          <a:bodyPr lIns="91440" tIns="45720" rIns="91440" bIns="45720" anchor="t">
            <a:normAutofit/>
          </a:bodyPr>
          <a:lstStyle/>
          <a:p>
            <a:pPr>
              <a:spcBef>
                <a:spcPts val="1400"/>
              </a:spcBef>
            </a:pPr>
            <a:r>
              <a:rPr lang="en-US" sz="2000" dirty="0">
                <a:solidFill>
                  <a:schemeClr val="accent3">
                    <a:lumMod val="25000"/>
                  </a:schemeClr>
                </a:solidFill>
                <a:latin typeface="Abadi"/>
              </a:rPr>
              <a:t>W</a:t>
            </a:r>
            <a:r>
              <a:rPr lang="en-US" sz="2000" dirty="0">
                <a:latin typeface="Abadi" panose="020B0604020104020204" pitchFamily="34" charset="0"/>
              </a:rPr>
              <a:t>e observed that the dates of the first successful landing outcome in ground pad was 2015- 12-22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5D952DB0-E4DE-32E0-A57D-57BD46382671}"/>
              </a:ext>
            </a:extLst>
          </p:cNvPr>
          <p:cNvPicPr>
            <a:picLocks noChangeAspect="1"/>
          </p:cNvPicPr>
          <p:nvPr/>
        </p:nvPicPr>
        <p:blipFill>
          <a:blip r:embed="rId3"/>
          <a:stretch>
            <a:fillRect/>
          </a:stretch>
        </p:blipFill>
        <p:spPr>
          <a:xfrm>
            <a:off x="1080655" y="2992582"/>
            <a:ext cx="9792392" cy="24040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199948"/>
          </a:xfrm>
          <a:prstGeom prst="rect">
            <a:avLst/>
          </a:prstGeom>
        </p:spPr>
        <p:txBody>
          <a:bodyPr lIns="91440" tIns="45720" rIns="91440" bIns="45720" anchor="t">
            <a:normAutofit/>
          </a:bodyPr>
          <a:lstStyle/>
          <a:p>
            <a:pPr>
              <a:lnSpc>
                <a:spcPct val="100000"/>
              </a:lnSpc>
              <a:spcBef>
                <a:spcPts val="1400"/>
              </a:spcBef>
            </a:pPr>
            <a:r>
              <a:rPr lang="en-US" sz="2000" i="0" dirty="0">
                <a:effectLst/>
                <a:highlight>
                  <a:srgbClr val="F3F3F3"/>
                </a:highlight>
                <a:latin typeface="Abadi" panose="020B0604020104020204" pitchFamily="34" charset="0"/>
              </a:rPr>
              <a:t>This SQL query aims to retrieve the names of boosters that have successfully landed on a drone ship and whose payload mass is greater than 4000 kg but less than 6000 kg</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5A0AD308-291D-FA24-3EEA-015641141608}"/>
              </a:ext>
            </a:extLst>
          </p:cNvPr>
          <p:cNvPicPr>
            <a:picLocks noChangeAspect="1"/>
          </p:cNvPicPr>
          <p:nvPr/>
        </p:nvPicPr>
        <p:blipFill>
          <a:blip r:embed="rId3"/>
          <a:stretch>
            <a:fillRect/>
          </a:stretch>
        </p:blipFill>
        <p:spPr>
          <a:xfrm>
            <a:off x="1047404" y="2859578"/>
            <a:ext cx="9892145" cy="293386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31264" y="1630611"/>
            <a:ext cx="10326708" cy="468873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Arial" panose="020B0604020202020204" pitchFamily="34" charset="0"/>
              <a:buChar char="•"/>
            </a:pPr>
            <a:r>
              <a:rPr lang="en-US" sz="2000" dirty="0">
                <a:solidFill>
                  <a:schemeClr val="bg1">
                    <a:lumMod val="50000"/>
                  </a:schemeClr>
                </a:solidFill>
                <a:latin typeface="Abadi" panose="020B0604020104020204" pitchFamily="34" charset="0"/>
              </a:rPr>
              <a:t>Data Collection through API</a:t>
            </a:r>
          </a:p>
          <a:p>
            <a:pPr lvl="1">
              <a:lnSpc>
                <a:spcPct val="100000"/>
              </a:lnSpc>
              <a:spcBef>
                <a:spcPts val="1400"/>
              </a:spcBef>
              <a:buFont typeface="Arial" panose="020B0604020202020204" pitchFamily="34" charset="0"/>
              <a:buChar char="•"/>
            </a:pPr>
            <a:r>
              <a:rPr lang="en-US" sz="2000" dirty="0">
                <a:solidFill>
                  <a:schemeClr val="bg1">
                    <a:lumMod val="50000"/>
                  </a:schemeClr>
                </a:solidFill>
                <a:latin typeface="Abadi" panose="020B0604020104020204" pitchFamily="34" charset="0"/>
              </a:rPr>
              <a:t>Data Collection with Web Scraping</a:t>
            </a:r>
          </a:p>
          <a:p>
            <a:pPr lvl="1">
              <a:lnSpc>
                <a:spcPct val="100000"/>
              </a:lnSpc>
              <a:spcBef>
                <a:spcPts val="1400"/>
              </a:spcBef>
              <a:buFont typeface="Arial" panose="020B0604020202020204" pitchFamily="34" charset="0"/>
              <a:buChar char="•"/>
            </a:pPr>
            <a:r>
              <a:rPr lang="en-US" sz="2000" dirty="0">
                <a:solidFill>
                  <a:schemeClr val="bg1">
                    <a:lumMod val="50000"/>
                  </a:schemeClr>
                </a:solidFill>
                <a:latin typeface="Abadi" panose="020B0604020104020204" pitchFamily="34" charset="0"/>
              </a:rPr>
              <a:t>Data Wrangling</a:t>
            </a:r>
          </a:p>
          <a:p>
            <a:pPr lvl="1">
              <a:lnSpc>
                <a:spcPct val="100000"/>
              </a:lnSpc>
              <a:spcBef>
                <a:spcPts val="1400"/>
              </a:spcBef>
              <a:buFont typeface="Arial" panose="020B0604020202020204" pitchFamily="34" charset="0"/>
              <a:buChar char="•"/>
            </a:pPr>
            <a:r>
              <a:rPr lang="en-US" sz="2000" dirty="0">
                <a:solidFill>
                  <a:schemeClr val="bg1">
                    <a:lumMod val="50000"/>
                  </a:schemeClr>
                </a:solidFill>
                <a:latin typeface="Abadi" panose="020B0604020104020204" pitchFamily="34" charset="0"/>
              </a:rPr>
              <a:t>Exploratory Data Analysis with SQL</a:t>
            </a:r>
          </a:p>
          <a:p>
            <a:pPr lvl="1">
              <a:lnSpc>
                <a:spcPct val="100000"/>
              </a:lnSpc>
              <a:spcBef>
                <a:spcPts val="1400"/>
              </a:spcBef>
              <a:buFont typeface="Arial" panose="020B0604020202020204" pitchFamily="34" charset="0"/>
              <a:buChar char="•"/>
            </a:pPr>
            <a:r>
              <a:rPr lang="en-US" sz="2000" dirty="0">
                <a:solidFill>
                  <a:schemeClr val="bg1">
                    <a:lumMod val="50000"/>
                  </a:schemeClr>
                </a:solidFill>
                <a:latin typeface="Abadi" panose="020B0604020104020204" pitchFamily="34" charset="0"/>
              </a:rPr>
              <a:t>Exploratory Data Analysis with Data Visualization</a:t>
            </a:r>
          </a:p>
          <a:p>
            <a:pPr lvl="1">
              <a:lnSpc>
                <a:spcPct val="100000"/>
              </a:lnSpc>
              <a:spcBef>
                <a:spcPts val="1400"/>
              </a:spcBef>
              <a:buFont typeface="Arial" panose="020B0604020202020204" pitchFamily="34" charset="0"/>
              <a:buChar char="•"/>
            </a:pPr>
            <a:r>
              <a:rPr lang="en-US" sz="2000" dirty="0">
                <a:solidFill>
                  <a:schemeClr val="bg1">
                    <a:lumMod val="50000"/>
                  </a:schemeClr>
                </a:solidFill>
                <a:latin typeface="Abadi" panose="020B0604020104020204" pitchFamily="34" charset="0"/>
              </a:rPr>
              <a:t>Interactive Visual Analytics with Folium</a:t>
            </a:r>
          </a:p>
          <a:p>
            <a:pPr lvl="1">
              <a:lnSpc>
                <a:spcPct val="100000"/>
              </a:lnSpc>
              <a:spcBef>
                <a:spcPts val="1400"/>
              </a:spcBef>
              <a:buFont typeface="Arial" panose="020B0604020202020204" pitchFamily="34" charset="0"/>
              <a:buChar char="•"/>
            </a:pPr>
            <a:r>
              <a:rPr lang="en-US" sz="2000" dirty="0">
                <a:solidFill>
                  <a:schemeClr val="bg1">
                    <a:lumMod val="50000"/>
                  </a:schemeClr>
                </a:solidFill>
                <a:latin typeface="Abadi" panose="020B0604020104020204" pitchFamily="34" charset="0"/>
              </a:rPr>
              <a:t>Machine Learning Prediction</a:t>
            </a:r>
          </a:p>
          <a:p>
            <a:pPr>
              <a:lnSpc>
                <a:spcPct val="100000"/>
              </a:lnSpc>
              <a:spcBef>
                <a:spcPts val="1400"/>
              </a:spcBef>
              <a:buFont typeface="Wingdings" panose="05000000000000000000" pitchFamily="2" charset="2"/>
              <a:buChar char="§"/>
            </a:pP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Arial" panose="020B0604020202020204" pitchFamily="34" charset="0"/>
              <a:buChar char="•"/>
            </a:pPr>
            <a:r>
              <a:rPr lang="en-US" sz="2000" dirty="0">
                <a:solidFill>
                  <a:schemeClr val="bg1">
                    <a:lumMod val="50000"/>
                  </a:schemeClr>
                </a:solidFill>
                <a:highlight>
                  <a:srgbClr val="F2F4F8"/>
                </a:highlight>
                <a:latin typeface="Abadi" panose="020B0604020104020204" pitchFamily="34" charset="0"/>
              </a:rPr>
              <a:t>Exploratory Data Analysis </a:t>
            </a:r>
          </a:p>
          <a:p>
            <a:pPr lvl="1">
              <a:lnSpc>
                <a:spcPct val="100000"/>
              </a:lnSpc>
              <a:spcBef>
                <a:spcPts val="1400"/>
              </a:spcBef>
              <a:buFont typeface="Arial" panose="020B0604020202020204" pitchFamily="34" charset="0"/>
              <a:buChar char="•"/>
            </a:pPr>
            <a:r>
              <a:rPr lang="en-US" sz="2000" dirty="0">
                <a:solidFill>
                  <a:schemeClr val="bg1">
                    <a:lumMod val="50000"/>
                  </a:schemeClr>
                </a:solidFill>
                <a:highlight>
                  <a:srgbClr val="F2F4F8"/>
                </a:highlight>
                <a:latin typeface="Abadi" panose="020B0604020104020204" pitchFamily="34" charset="0"/>
              </a:rPr>
              <a:t>Interactive analytics </a:t>
            </a:r>
          </a:p>
          <a:p>
            <a:pPr lvl="1">
              <a:lnSpc>
                <a:spcPct val="100000"/>
              </a:lnSpc>
              <a:spcBef>
                <a:spcPts val="1400"/>
              </a:spcBef>
              <a:buFont typeface="Arial" panose="020B0604020202020204" pitchFamily="34" charset="0"/>
              <a:buChar char="•"/>
            </a:pPr>
            <a:r>
              <a:rPr lang="en-US" sz="2000" dirty="0">
                <a:solidFill>
                  <a:schemeClr val="bg1">
                    <a:lumMod val="50000"/>
                  </a:schemeClr>
                </a:solidFill>
                <a:highlight>
                  <a:srgbClr val="F2F4F8"/>
                </a:highlight>
                <a:latin typeface="Abadi" panose="020B0604020104020204" pitchFamily="34" charset="0"/>
              </a:rPr>
              <a:t>Predictive Analytics </a:t>
            </a:r>
          </a:p>
          <a:p>
            <a:pPr>
              <a:lnSpc>
                <a:spcPct val="100000"/>
              </a:lnSpc>
              <a:spcBef>
                <a:spcPts val="1400"/>
              </a:spcBef>
              <a:buFont typeface="Wingdings" panose="05000000000000000000" pitchFamily="2" charset="2"/>
              <a:buChar char="q"/>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5920"/>
            <a:ext cx="10515600" cy="4189615"/>
          </a:xfrm>
          <a:prstGeom prst="rect">
            <a:avLst/>
          </a:prstGeom>
        </p:spPr>
        <p:txBody>
          <a:bodyPr>
            <a:normAutofit/>
          </a:bodyPr>
          <a:lstStyle/>
          <a:p>
            <a:pPr>
              <a:lnSpc>
                <a:spcPct val="100000"/>
              </a:lnSpc>
              <a:spcBef>
                <a:spcPts val="1400"/>
              </a:spcBef>
            </a:pPr>
            <a:r>
              <a:rPr lang="en-US" sz="2000" b="0" i="0" dirty="0">
                <a:effectLst/>
                <a:highlight>
                  <a:srgbClr val="F3F3F3"/>
                </a:highlight>
                <a:latin typeface="Abadi" panose="020B0604020104020204" pitchFamily="34" charset="0"/>
              </a:rPr>
              <a:t>We used this query to group the results by the mission outcome (success or failure) and count how many times each outcome appears.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B3C34943-2307-5694-73C4-0F4BCBF9E272}"/>
              </a:ext>
            </a:extLst>
          </p:cNvPr>
          <p:cNvPicPr>
            <a:picLocks noChangeAspect="1"/>
          </p:cNvPicPr>
          <p:nvPr/>
        </p:nvPicPr>
        <p:blipFill>
          <a:blip r:embed="rId3"/>
          <a:stretch>
            <a:fillRect/>
          </a:stretch>
        </p:blipFill>
        <p:spPr>
          <a:xfrm>
            <a:off x="1139925" y="2709949"/>
            <a:ext cx="9775769" cy="312558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2545"/>
            <a:ext cx="10687962" cy="4363028"/>
          </a:xfrm>
          <a:prstGeom prst="rect">
            <a:avLst/>
          </a:prstGeom>
        </p:spPr>
        <p:txBody>
          <a:bodyPr>
            <a:normAutofit/>
          </a:bodyPr>
          <a:lstStyle/>
          <a:p>
            <a:pPr>
              <a:lnSpc>
                <a:spcPct val="100000"/>
              </a:lnSpc>
              <a:spcBef>
                <a:spcPts val="1400"/>
              </a:spcBef>
            </a:pPr>
            <a:r>
              <a:rPr lang="en-US" sz="2000" dirty="0">
                <a:highlight>
                  <a:srgbClr val="F3F3F3"/>
                </a:highlight>
                <a:latin typeface="Abadi" panose="020B0604020104020204" pitchFamily="34" charset="0"/>
              </a:rPr>
              <a:t>We used </a:t>
            </a:r>
            <a:r>
              <a:rPr lang="en-US" sz="2000" b="0" i="0" dirty="0">
                <a:effectLst/>
                <a:highlight>
                  <a:srgbClr val="F3F3F3"/>
                </a:highlight>
                <a:latin typeface="Abadi" panose="020B0604020104020204" pitchFamily="34" charset="0"/>
              </a:rPr>
              <a:t>this query to give us a list of rocket versions (boosters) that have carried the maximum payload</a:t>
            </a:r>
            <a:r>
              <a:rPr lang="en-US" sz="2000" dirty="0">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Imagen 7">
            <a:extLst>
              <a:ext uri="{FF2B5EF4-FFF2-40B4-BE49-F238E27FC236}">
                <a16:creationId xmlns:a16="http://schemas.microsoft.com/office/drawing/2014/main" id="{115FC02C-0E24-D2C2-4CC1-8213E9F43AC1}"/>
              </a:ext>
            </a:extLst>
          </p:cNvPr>
          <p:cNvPicPr>
            <a:picLocks noChangeAspect="1"/>
          </p:cNvPicPr>
          <p:nvPr/>
        </p:nvPicPr>
        <p:blipFill>
          <a:blip r:embed="rId3"/>
          <a:stretch>
            <a:fillRect/>
          </a:stretch>
        </p:blipFill>
        <p:spPr>
          <a:xfrm>
            <a:off x="1163782" y="2493817"/>
            <a:ext cx="9875520" cy="353175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199948"/>
          </a:xfrm>
          <a:prstGeom prst="rect">
            <a:avLst/>
          </a:prstGeom>
        </p:spPr>
        <p:txBody>
          <a:bodyPr lIns="91440" tIns="45720" rIns="91440" bIns="45720" anchor="t">
            <a:normAutofit/>
          </a:bodyPr>
          <a:lstStyle/>
          <a:p>
            <a:pPr>
              <a:lnSpc>
                <a:spcPct val="100000"/>
              </a:lnSpc>
              <a:spcBef>
                <a:spcPts val="1400"/>
              </a:spcBef>
            </a:pPr>
            <a:r>
              <a:rPr lang="en-US" sz="2000" dirty="0">
                <a:highlight>
                  <a:srgbClr val="F3F3F3"/>
                </a:highlight>
                <a:latin typeface="Abadi" panose="020B0604020104020204" pitchFamily="34" charset="0"/>
              </a:rPr>
              <a:t>W</a:t>
            </a:r>
            <a:r>
              <a:rPr lang="en-US" sz="2000" b="0" i="0" dirty="0">
                <a:effectLst/>
                <a:highlight>
                  <a:srgbClr val="F3F3F3"/>
                </a:highlight>
                <a:latin typeface="Abadi" panose="020B0604020104020204" pitchFamily="34" charset="0"/>
              </a:rPr>
              <a:t>e filter the failed landing outcomes in drone ship, their booster versions, and launch site names for year 2015</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0D99F4F7-4D3F-D760-68DD-402F6E6A3410}"/>
              </a:ext>
            </a:extLst>
          </p:cNvPr>
          <p:cNvPicPr>
            <a:picLocks noChangeAspect="1"/>
          </p:cNvPicPr>
          <p:nvPr/>
        </p:nvPicPr>
        <p:blipFill>
          <a:blip r:embed="rId3"/>
          <a:stretch>
            <a:fillRect/>
          </a:stretch>
        </p:blipFill>
        <p:spPr>
          <a:xfrm>
            <a:off x="1064029" y="2842954"/>
            <a:ext cx="9942022" cy="299258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199948"/>
          </a:xfrm>
          <a:prstGeom prst="rect">
            <a:avLst/>
          </a:prstGeom>
        </p:spPr>
        <p:txBody>
          <a:bodyPr lIns="91440" tIns="45720" rIns="91440" bIns="45720" anchor="t"/>
          <a:lstStyle/>
          <a:p>
            <a:pPr>
              <a:spcBef>
                <a:spcPts val="1400"/>
              </a:spcBef>
            </a:pPr>
            <a:r>
              <a:rPr lang="en-US" sz="2000" b="0" i="0" dirty="0">
                <a:effectLst/>
                <a:highlight>
                  <a:srgbClr val="F3F3F3"/>
                </a:highlight>
                <a:latin typeface="Abadi" panose="020B0604020104020204" pitchFamily="34" charset="0"/>
              </a:rPr>
              <a:t>This query will provide us with a list of landing outcomes along with their corresponding quantities, filtered by specific dates and ordered from highest to lowest quantity.</a:t>
            </a:r>
            <a:endParaRPr lang="en-US" sz="2000" dirty="0">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4ED8374A-DDE8-E1B8-9309-EC77D45F6B6C}"/>
              </a:ext>
            </a:extLst>
          </p:cNvPr>
          <p:cNvPicPr>
            <a:picLocks noChangeAspect="1"/>
          </p:cNvPicPr>
          <p:nvPr/>
        </p:nvPicPr>
        <p:blipFill>
          <a:blip r:embed="rId3"/>
          <a:stretch>
            <a:fillRect/>
          </a:stretch>
        </p:blipFill>
        <p:spPr>
          <a:xfrm>
            <a:off x="1031860" y="2789873"/>
            <a:ext cx="9991899" cy="28667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30036"/>
            <a:ext cx="10515600" cy="4695537"/>
          </a:xfrm>
          <a:prstGeom prst="rect">
            <a:avLst/>
          </a:prstGeom>
        </p:spPr>
        <p:txBody>
          <a:bodyPr lIns="91440" tIns="45720" rIns="91440" bIns="45720" anchor="t">
            <a:normAutofit/>
          </a:bodyPr>
          <a:lstStyle/>
          <a:p>
            <a:pPr algn="ctr"/>
            <a:r>
              <a:rPr lang="en-US" sz="2000" dirty="0">
                <a:latin typeface="Abadi" panose="020B0604020104020204" pitchFamily="34" charset="0"/>
              </a:rPr>
              <a:t>We generated a map with marked launch sites with Folium library</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in global map</a:t>
            </a:r>
          </a:p>
        </p:txBody>
      </p:sp>
      <p:pic>
        <p:nvPicPr>
          <p:cNvPr id="6" name="Imagen 5">
            <a:extLst>
              <a:ext uri="{FF2B5EF4-FFF2-40B4-BE49-F238E27FC236}">
                <a16:creationId xmlns:a16="http://schemas.microsoft.com/office/drawing/2014/main" id="{5639B8E4-22D0-7F1D-F845-C27EB19C5E68}"/>
              </a:ext>
            </a:extLst>
          </p:cNvPr>
          <p:cNvPicPr>
            <a:picLocks noChangeAspect="1"/>
          </p:cNvPicPr>
          <p:nvPr/>
        </p:nvPicPr>
        <p:blipFill>
          <a:blip r:embed="rId3"/>
          <a:stretch>
            <a:fillRect/>
          </a:stretch>
        </p:blipFill>
        <p:spPr>
          <a:xfrm>
            <a:off x="1047404" y="1845425"/>
            <a:ext cx="10101826" cy="418014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66F27278-DFD8-4200-A2A2-F0A639100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20">
            <a:extLst>
              <a:ext uri="{FF2B5EF4-FFF2-40B4-BE49-F238E27FC236}">
                <a16:creationId xmlns:a16="http://schemas.microsoft.com/office/drawing/2014/main" id="{A8D67904-06B0-470A-AE78-4A6201476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14000"/>
          </a:xfrm>
          <a:custGeom>
            <a:avLst/>
            <a:gdLst>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563475 w 12192000"/>
              <a:gd name="connsiteY15" fmla="*/ 2792135 h 3414000"/>
              <a:gd name="connsiteX16" fmla="*/ 10136739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136739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15460 w 12192000"/>
              <a:gd name="connsiteY5" fmla="*/ 3343718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096804 w 12192000"/>
              <a:gd name="connsiteY4" fmla="*/ 3337419 h 3414000"/>
              <a:gd name="connsiteX5" fmla="*/ 12015460 w 12192000"/>
              <a:gd name="connsiteY5" fmla="*/ 3343718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60312 w 12192000"/>
              <a:gd name="connsiteY22" fmla="*/ 32121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305050 w 12192000"/>
              <a:gd name="connsiteY21" fmla="*/ 3162300 h 3414000"/>
              <a:gd name="connsiteX22" fmla="*/ 2046142 w 12192000"/>
              <a:gd name="connsiteY22" fmla="*/ 3203263 h 3414000"/>
              <a:gd name="connsiteX23" fmla="*/ 1560312 w 12192000"/>
              <a:gd name="connsiteY23" fmla="*/ 3212173 h 3414000"/>
              <a:gd name="connsiteX24" fmla="*/ 1304604 w 12192000"/>
              <a:gd name="connsiteY24" fmla="*/ 3185587 h 3414000"/>
              <a:gd name="connsiteX25" fmla="*/ 1160924 w 12192000"/>
              <a:gd name="connsiteY25" fmla="*/ 3219675 h 3414000"/>
              <a:gd name="connsiteX26" fmla="*/ 909691 w 12192000"/>
              <a:gd name="connsiteY26" fmla="*/ 3216917 h 3414000"/>
              <a:gd name="connsiteX27" fmla="*/ 764022 w 12192000"/>
              <a:gd name="connsiteY27" fmla="*/ 3235844 h 3414000"/>
              <a:gd name="connsiteX28" fmla="*/ 701916 w 12192000"/>
              <a:gd name="connsiteY28" fmla="*/ 3250221 h 3414000"/>
              <a:gd name="connsiteX29" fmla="*/ 408703 w 12192000"/>
              <a:gd name="connsiteY29" fmla="*/ 3323459 h 3414000"/>
              <a:gd name="connsiteX30" fmla="*/ 369867 w 12192000"/>
              <a:gd name="connsiteY30" fmla="*/ 3339093 h 3414000"/>
              <a:gd name="connsiteX31" fmla="*/ 318912 w 12192000"/>
              <a:gd name="connsiteY31" fmla="*/ 3367911 h 3414000"/>
              <a:gd name="connsiteX32" fmla="*/ 119549 w 12192000"/>
              <a:gd name="connsiteY32" fmla="*/ 3404650 h 3414000"/>
              <a:gd name="connsiteX33" fmla="*/ 0 w 12192000"/>
              <a:gd name="connsiteY33" fmla="*/ 3414000 h 3414000"/>
              <a:gd name="connsiteX34" fmla="*/ 0 w 12192000"/>
              <a:gd name="connsiteY34"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560312 w 12192000"/>
              <a:gd name="connsiteY23" fmla="*/ 3212173 h 3414000"/>
              <a:gd name="connsiteX24" fmla="*/ 1304604 w 12192000"/>
              <a:gd name="connsiteY24" fmla="*/ 3185587 h 3414000"/>
              <a:gd name="connsiteX25" fmla="*/ 1160924 w 12192000"/>
              <a:gd name="connsiteY25" fmla="*/ 3219675 h 3414000"/>
              <a:gd name="connsiteX26" fmla="*/ 909691 w 12192000"/>
              <a:gd name="connsiteY26" fmla="*/ 3216917 h 3414000"/>
              <a:gd name="connsiteX27" fmla="*/ 764022 w 12192000"/>
              <a:gd name="connsiteY27" fmla="*/ 3235844 h 3414000"/>
              <a:gd name="connsiteX28" fmla="*/ 701916 w 12192000"/>
              <a:gd name="connsiteY28" fmla="*/ 3250221 h 3414000"/>
              <a:gd name="connsiteX29" fmla="*/ 408703 w 12192000"/>
              <a:gd name="connsiteY29" fmla="*/ 3323459 h 3414000"/>
              <a:gd name="connsiteX30" fmla="*/ 369867 w 12192000"/>
              <a:gd name="connsiteY30" fmla="*/ 3339093 h 3414000"/>
              <a:gd name="connsiteX31" fmla="*/ 318912 w 12192000"/>
              <a:gd name="connsiteY31" fmla="*/ 3367911 h 3414000"/>
              <a:gd name="connsiteX32" fmla="*/ 119549 w 12192000"/>
              <a:gd name="connsiteY32" fmla="*/ 3404650 h 3414000"/>
              <a:gd name="connsiteX33" fmla="*/ 0 w 12192000"/>
              <a:gd name="connsiteY33" fmla="*/ 3414000 h 3414000"/>
              <a:gd name="connsiteX34" fmla="*/ 0 w 12192000"/>
              <a:gd name="connsiteY34"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73250 w 12192000"/>
              <a:gd name="connsiteY23" fmla="*/ 31623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343114 w 12192000"/>
              <a:gd name="connsiteY16" fmla="*/ 27987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8039917 w 12192000"/>
              <a:gd name="connsiteY18" fmla="*/ 28340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8039917 w 12192000"/>
              <a:gd name="connsiteY18" fmla="*/ 28340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9177 w 12192000"/>
              <a:gd name="connsiteY14" fmla="*/ 2907018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3220 w 12192000"/>
              <a:gd name="connsiteY14" fmla="*/ 2918932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3220 w 12192000"/>
              <a:gd name="connsiteY14" fmla="*/ 2918932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85543 w 12192000"/>
              <a:gd name="connsiteY13" fmla="*/ 3085728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9724642 w 12192000"/>
              <a:gd name="connsiteY19" fmla="*/ 2837965 h 3414000"/>
              <a:gd name="connsiteX20" fmla="*/ 8039917 w 12192000"/>
              <a:gd name="connsiteY20" fmla="*/ 2834055 h 3414000"/>
              <a:gd name="connsiteX21" fmla="*/ 6923165 w 12192000"/>
              <a:gd name="connsiteY21" fmla="*/ 2920979 h 3414000"/>
              <a:gd name="connsiteX22" fmla="*/ 3308916 w 12192000"/>
              <a:gd name="connsiteY22" fmla="*/ 3049911 h 3414000"/>
              <a:gd name="connsiteX23" fmla="*/ 2279650 w 12192000"/>
              <a:gd name="connsiteY23" fmla="*/ 3187700 h 3414000"/>
              <a:gd name="connsiteX24" fmla="*/ 2046142 w 12192000"/>
              <a:gd name="connsiteY24" fmla="*/ 3203263 h 3414000"/>
              <a:gd name="connsiteX25" fmla="*/ 1835150 w 12192000"/>
              <a:gd name="connsiteY25" fmla="*/ 3200400 h 3414000"/>
              <a:gd name="connsiteX26" fmla="*/ 1560312 w 12192000"/>
              <a:gd name="connsiteY26" fmla="*/ 3212173 h 3414000"/>
              <a:gd name="connsiteX27" fmla="*/ 1304604 w 12192000"/>
              <a:gd name="connsiteY27" fmla="*/ 3185587 h 3414000"/>
              <a:gd name="connsiteX28" fmla="*/ 1160924 w 12192000"/>
              <a:gd name="connsiteY28" fmla="*/ 3219675 h 3414000"/>
              <a:gd name="connsiteX29" fmla="*/ 909691 w 12192000"/>
              <a:gd name="connsiteY29" fmla="*/ 3216917 h 3414000"/>
              <a:gd name="connsiteX30" fmla="*/ 764022 w 12192000"/>
              <a:gd name="connsiteY30" fmla="*/ 3235844 h 3414000"/>
              <a:gd name="connsiteX31" fmla="*/ 701916 w 12192000"/>
              <a:gd name="connsiteY31" fmla="*/ 3250221 h 3414000"/>
              <a:gd name="connsiteX32" fmla="*/ 408703 w 12192000"/>
              <a:gd name="connsiteY32" fmla="*/ 3323459 h 3414000"/>
              <a:gd name="connsiteX33" fmla="*/ 369867 w 12192000"/>
              <a:gd name="connsiteY33" fmla="*/ 3339093 h 3414000"/>
              <a:gd name="connsiteX34" fmla="*/ 318912 w 12192000"/>
              <a:gd name="connsiteY34" fmla="*/ 3367911 h 3414000"/>
              <a:gd name="connsiteX35" fmla="*/ 119549 w 12192000"/>
              <a:gd name="connsiteY35" fmla="*/ 3404650 h 3414000"/>
              <a:gd name="connsiteX36" fmla="*/ 0 w 12192000"/>
              <a:gd name="connsiteY36" fmla="*/ 3414000 h 3414000"/>
              <a:gd name="connsiteX37" fmla="*/ 0 w 12192000"/>
              <a:gd name="connsiteY37"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9724642 w 12192000"/>
              <a:gd name="connsiteY19" fmla="*/ 2837965 h 3414000"/>
              <a:gd name="connsiteX20" fmla="*/ 8039917 w 12192000"/>
              <a:gd name="connsiteY20" fmla="*/ 2834055 h 3414000"/>
              <a:gd name="connsiteX21" fmla="*/ 6923165 w 12192000"/>
              <a:gd name="connsiteY21" fmla="*/ 2920979 h 3414000"/>
              <a:gd name="connsiteX22" fmla="*/ 3308916 w 12192000"/>
              <a:gd name="connsiteY22" fmla="*/ 3049911 h 3414000"/>
              <a:gd name="connsiteX23" fmla="*/ 2279650 w 12192000"/>
              <a:gd name="connsiteY23" fmla="*/ 3187700 h 3414000"/>
              <a:gd name="connsiteX24" fmla="*/ 2046142 w 12192000"/>
              <a:gd name="connsiteY24" fmla="*/ 3203263 h 3414000"/>
              <a:gd name="connsiteX25" fmla="*/ 1835150 w 12192000"/>
              <a:gd name="connsiteY25" fmla="*/ 3200400 h 3414000"/>
              <a:gd name="connsiteX26" fmla="*/ 1560312 w 12192000"/>
              <a:gd name="connsiteY26" fmla="*/ 3212173 h 3414000"/>
              <a:gd name="connsiteX27" fmla="*/ 1304604 w 12192000"/>
              <a:gd name="connsiteY27" fmla="*/ 3185587 h 3414000"/>
              <a:gd name="connsiteX28" fmla="*/ 1160924 w 12192000"/>
              <a:gd name="connsiteY28" fmla="*/ 3219675 h 3414000"/>
              <a:gd name="connsiteX29" fmla="*/ 909691 w 12192000"/>
              <a:gd name="connsiteY29" fmla="*/ 3216917 h 3414000"/>
              <a:gd name="connsiteX30" fmla="*/ 764022 w 12192000"/>
              <a:gd name="connsiteY30" fmla="*/ 3235844 h 3414000"/>
              <a:gd name="connsiteX31" fmla="*/ 701916 w 12192000"/>
              <a:gd name="connsiteY31" fmla="*/ 3250221 h 3414000"/>
              <a:gd name="connsiteX32" fmla="*/ 408703 w 12192000"/>
              <a:gd name="connsiteY32" fmla="*/ 3323459 h 3414000"/>
              <a:gd name="connsiteX33" fmla="*/ 369867 w 12192000"/>
              <a:gd name="connsiteY33" fmla="*/ 3339093 h 3414000"/>
              <a:gd name="connsiteX34" fmla="*/ 318912 w 12192000"/>
              <a:gd name="connsiteY34" fmla="*/ 3367911 h 3414000"/>
              <a:gd name="connsiteX35" fmla="*/ 119549 w 12192000"/>
              <a:gd name="connsiteY35" fmla="*/ 3404650 h 3414000"/>
              <a:gd name="connsiteX36" fmla="*/ 0 w 12192000"/>
              <a:gd name="connsiteY36" fmla="*/ 3414000 h 3414000"/>
              <a:gd name="connsiteX37" fmla="*/ 0 w 12192000"/>
              <a:gd name="connsiteY37"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112013 w 12192000"/>
              <a:gd name="connsiteY19" fmla="*/ 2847448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94142 w 12192000"/>
              <a:gd name="connsiteY19" fmla="*/ 2817663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94142 w 12192000"/>
              <a:gd name="connsiteY19" fmla="*/ 2817663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2000" h="3414000">
                <a:moveTo>
                  <a:pt x="0" y="0"/>
                </a:moveTo>
                <a:lnTo>
                  <a:pt x="12192000" y="0"/>
                </a:lnTo>
                <a:lnTo>
                  <a:pt x="12192000" y="3363677"/>
                </a:lnTo>
                <a:lnTo>
                  <a:pt x="12141171" y="3348643"/>
                </a:lnTo>
                <a:cubicBezTo>
                  <a:pt x="12130340" y="3352656"/>
                  <a:pt x="12120137" y="3342208"/>
                  <a:pt x="12096804" y="3337419"/>
                </a:cubicBezTo>
                <a:cubicBezTo>
                  <a:pt x="12073471" y="3332630"/>
                  <a:pt x="12025984" y="3353421"/>
                  <a:pt x="12001172" y="3319906"/>
                </a:cubicBezTo>
                <a:cubicBezTo>
                  <a:pt x="11931984" y="3317322"/>
                  <a:pt x="11987030" y="3316977"/>
                  <a:pt x="11929171" y="3326226"/>
                </a:cubicBezTo>
                <a:cubicBezTo>
                  <a:pt x="11931062" y="3332410"/>
                  <a:pt x="11821861" y="3285262"/>
                  <a:pt x="11820782" y="3289139"/>
                </a:cubicBezTo>
                <a:lnTo>
                  <a:pt x="11760586" y="3251827"/>
                </a:lnTo>
                <a:cubicBezTo>
                  <a:pt x="11725035" y="3246909"/>
                  <a:pt x="11677570" y="3253905"/>
                  <a:pt x="11653933" y="3237073"/>
                </a:cubicBezTo>
                <a:cubicBezTo>
                  <a:pt x="11648284" y="3237361"/>
                  <a:pt x="11597503" y="3198993"/>
                  <a:pt x="11577355" y="3211512"/>
                </a:cubicBezTo>
                <a:cubicBezTo>
                  <a:pt x="11529762" y="3203503"/>
                  <a:pt x="11537361" y="3169633"/>
                  <a:pt x="11462173" y="3157413"/>
                </a:cubicBezTo>
                <a:cubicBezTo>
                  <a:pt x="11410782" y="3145332"/>
                  <a:pt x="11394963" y="3124923"/>
                  <a:pt x="11336983" y="3096805"/>
                </a:cubicBezTo>
                <a:cubicBezTo>
                  <a:pt x="11307545" y="3084857"/>
                  <a:pt x="11278574" y="3101437"/>
                  <a:pt x="11255758" y="3091685"/>
                </a:cubicBezTo>
                <a:cubicBezTo>
                  <a:pt x="11232943" y="3081933"/>
                  <a:pt x="11238810" y="3066090"/>
                  <a:pt x="11200090" y="3038291"/>
                </a:cubicBezTo>
                <a:cubicBezTo>
                  <a:pt x="11153789" y="3006660"/>
                  <a:pt x="11084773" y="2967348"/>
                  <a:pt x="11053220" y="2918932"/>
                </a:cubicBezTo>
                <a:cubicBezTo>
                  <a:pt x="11009753" y="2888387"/>
                  <a:pt x="10991742" y="2867291"/>
                  <a:pt x="10939288" y="2855023"/>
                </a:cubicBezTo>
                <a:cubicBezTo>
                  <a:pt x="10775958" y="2834655"/>
                  <a:pt x="10755286" y="2847290"/>
                  <a:pt x="10744450" y="2833410"/>
                </a:cubicBezTo>
                <a:cubicBezTo>
                  <a:pt x="10732967" y="2835610"/>
                  <a:pt x="10488076" y="2783584"/>
                  <a:pt x="10343114" y="2798726"/>
                </a:cubicBezTo>
                <a:cubicBezTo>
                  <a:pt x="10237708" y="2801066"/>
                  <a:pt x="10137651" y="2840908"/>
                  <a:pt x="10082228" y="2811706"/>
                </a:cubicBezTo>
                <a:cubicBezTo>
                  <a:pt x="10002977" y="2836117"/>
                  <a:pt x="10065027" y="2834240"/>
                  <a:pt x="9724642" y="2837965"/>
                </a:cubicBezTo>
                <a:cubicBezTo>
                  <a:pt x="9384257" y="2841690"/>
                  <a:pt x="8208254" y="2743821"/>
                  <a:pt x="8039917" y="2834055"/>
                </a:cubicBezTo>
                <a:cubicBezTo>
                  <a:pt x="7683020" y="2867979"/>
                  <a:pt x="7380768" y="2943417"/>
                  <a:pt x="6923165" y="2920979"/>
                </a:cubicBezTo>
                <a:cubicBezTo>
                  <a:pt x="5970797" y="2826377"/>
                  <a:pt x="4381148" y="3024063"/>
                  <a:pt x="3308916" y="3049911"/>
                </a:cubicBezTo>
                <a:cubicBezTo>
                  <a:pt x="2539230" y="3090131"/>
                  <a:pt x="2490112" y="3162141"/>
                  <a:pt x="2279650" y="3187700"/>
                </a:cubicBezTo>
                <a:cubicBezTo>
                  <a:pt x="2069188" y="3213259"/>
                  <a:pt x="2113875" y="3207496"/>
                  <a:pt x="2046142" y="3203263"/>
                </a:cubicBezTo>
                <a:cubicBezTo>
                  <a:pt x="1978409" y="3199030"/>
                  <a:pt x="1916122" y="3198915"/>
                  <a:pt x="1835150" y="3200400"/>
                </a:cubicBezTo>
                <a:cubicBezTo>
                  <a:pt x="1728778" y="3151085"/>
                  <a:pt x="1655086" y="3208292"/>
                  <a:pt x="1560312" y="3212173"/>
                </a:cubicBezTo>
                <a:cubicBezTo>
                  <a:pt x="1488788" y="3201117"/>
                  <a:pt x="1381396" y="3228826"/>
                  <a:pt x="1304604" y="3185587"/>
                </a:cubicBezTo>
                <a:cubicBezTo>
                  <a:pt x="1214758" y="3240983"/>
                  <a:pt x="1240861" y="3204815"/>
                  <a:pt x="1160924" y="3219675"/>
                </a:cubicBezTo>
                <a:cubicBezTo>
                  <a:pt x="1120940" y="3215838"/>
                  <a:pt x="1029088" y="3185515"/>
                  <a:pt x="909691" y="3216917"/>
                </a:cubicBezTo>
                <a:cubicBezTo>
                  <a:pt x="894584" y="3261614"/>
                  <a:pt x="794971" y="3221232"/>
                  <a:pt x="764022" y="3235844"/>
                </a:cubicBezTo>
                <a:cubicBezTo>
                  <a:pt x="713144" y="3261930"/>
                  <a:pt x="769147" y="3237497"/>
                  <a:pt x="701916" y="3250221"/>
                </a:cubicBezTo>
                <a:cubicBezTo>
                  <a:pt x="644189" y="3215026"/>
                  <a:pt x="469866" y="3373155"/>
                  <a:pt x="408703" y="3323459"/>
                </a:cubicBezTo>
                <a:cubicBezTo>
                  <a:pt x="401506" y="3343302"/>
                  <a:pt x="389128" y="3337529"/>
                  <a:pt x="369867" y="3339093"/>
                </a:cubicBezTo>
                <a:cubicBezTo>
                  <a:pt x="365490" y="3372373"/>
                  <a:pt x="330308" y="3346613"/>
                  <a:pt x="318912" y="3367911"/>
                </a:cubicBezTo>
                <a:cubicBezTo>
                  <a:pt x="256532" y="3381125"/>
                  <a:pt x="186613" y="3396059"/>
                  <a:pt x="119549" y="3404650"/>
                </a:cubicBezTo>
                <a:lnTo>
                  <a:pt x="0" y="3414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05287" y="496608"/>
            <a:ext cx="10224078" cy="8835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panose="020B0604020104020204" pitchFamily="34" charset="0"/>
                <a:ea typeface="+mj-ea"/>
                <a:cs typeface="+mj-cs"/>
              </a:rPr>
              <a:t>Color labeled markers in map</a:t>
            </a:r>
          </a:p>
        </p:txBody>
      </p:sp>
      <p:sp>
        <p:nvSpPr>
          <p:cNvPr id="34" name="Freeform: Shape 22">
            <a:extLst>
              <a:ext uri="{FF2B5EF4-FFF2-40B4-BE49-F238E27FC236}">
                <a16:creationId xmlns:a16="http://schemas.microsoft.com/office/drawing/2014/main" id="{06E31665-19A0-4E95-B134-2ED00D249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287" y="1765626"/>
            <a:ext cx="2624177" cy="215027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6">
            <a:extLst>
              <a:ext uri="{FF2B5EF4-FFF2-40B4-BE49-F238E27FC236}">
                <a16:creationId xmlns:a16="http://schemas.microsoft.com/office/drawing/2014/main" id="{28C04451-D4E5-4637-BE23-6DEB9B45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5705" y="1599586"/>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n 3">
            <a:extLst>
              <a:ext uri="{FF2B5EF4-FFF2-40B4-BE49-F238E27FC236}">
                <a16:creationId xmlns:a16="http://schemas.microsoft.com/office/drawing/2014/main" id="{7458C7DE-6A16-57AE-73A4-C1F0F623E6CE}"/>
              </a:ext>
            </a:extLst>
          </p:cNvPr>
          <p:cNvPicPr>
            <a:picLocks noChangeAspect="1"/>
          </p:cNvPicPr>
          <p:nvPr/>
        </p:nvPicPr>
        <p:blipFill>
          <a:blip r:embed="rId2"/>
          <a:stretch>
            <a:fillRect/>
          </a:stretch>
        </p:blipFill>
        <p:spPr>
          <a:xfrm>
            <a:off x="1119292" y="1948748"/>
            <a:ext cx="1596166" cy="1779333"/>
          </a:xfrm>
          <a:prstGeom prst="rect">
            <a:avLst/>
          </a:prstGeom>
        </p:spPr>
      </p:pic>
      <p:sp>
        <p:nvSpPr>
          <p:cNvPr id="36" name="Freeform: Shape 26">
            <a:extLst>
              <a:ext uri="{FF2B5EF4-FFF2-40B4-BE49-F238E27FC236}">
                <a16:creationId xmlns:a16="http://schemas.microsoft.com/office/drawing/2014/main" id="{F456B73C-536A-4A93-A98E-D64531295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4454" y="1765625"/>
            <a:ext cx="2624328" cy="215027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2" name="Imagen 11">
            <a:extLst>
              <a:ext uri="{FF2B5EF4-FFF2-40B4-BE49-F238E27FC236}">
                <a16:creationId xmlns:a16="http://schemas.microsoft.com/office/drawing/2014/main" id="{2CBD73C6-C928-6186-C035-0A5EC7C0BCC5}"/>
              </a:ext>
            </a:extLst>
          </p:cNvPr>
          <p:cNvPicPr>
            <a:picLocks noChangeAspect="1"/>
          </p:cNvPicPr>
          <p:nvPr/>
        </p:nvPicPr>
        <p:blipFill>
          <a:blip r:embed="rId3"/>
          <a:stretch>
            <a:fillRect/>
          </a:stretch>
        </p:blipFill>
        <p:spPr>
          <a:xfrm>
            <a:off x="3480668" y="1951431"/>
            <a:ext cx="2248728" cy="1779334"/>
          </a:xfrm>
          <a:prstGeom prst="rect">
            <a:avLst/>
          </a:prstGeom>
        </p:spPr>
      </p:pic>
      <p:sp>
        <p:nvSpPr>
          <p:cNvPr id="29" name="Freeform: Shape 28">
            <a:extLst>
              <a:ext uri="{FF2B5EF4-FFF2-40B4-BE49-F238E27FC236}">
                <a16:creationId xmlns:a16="http://schemas.microsoft.com/office/drawing/2014/main" id="{7E099ED9-A734-430F-BD23-B635E6BC9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8946" y="1765625"/>
            <a:ext cx="2624328" cy="215027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Imagen 13">
            <a:extLst>
              <a:ext uri="{FF2B5EF4-FFF2-40B4-BE49-F238E27FC236}">
                <a16:creationId xmlns:a16="http://schemas.microsoft.com/office/drawing/2014/main" id="{A113367C-9913-7B15-43E4-D31CE0BB3FAC}"/>
              </a:ext>
            </a:extLst>
          </p:cNvPr>
          <p:cNvPicPr>
            <a:picLocks noChangeAspect="1"/>
          </p:cNvPicPr>
          <p:nvPr/>
        </p:nvPicPr>
        <p:blipFill>
          <a:blip r:embed="rId4"/>
          <a:stretch>
            <a:fillRect/>
          </a:stretch>
        </p:blipFill>
        <p:spPr>
          <a:xfrm>
            <a:off x="6648530" y="1948747"/>
            <a:ext cx="1705194" cy="1779333"/>
          </a:xfrm>
          <a:prstGeom prst="rect">
            <a:avLst/>
          </a:prstGeom>
        </p:spPr>
      </p:pic>
      <p:sp>
        <p:nvSpPr>
          <p:cNvPr id="31" name="Freeform: Shape 30">
            <a:extLst>
              <a:ext uri="{FF2B5EF4-FFF2-40B4-BE49-F238E27FC236}">
                <a16:creationId xmlns:a16="http://schemas.microsoft.com/office/drawing/2014/main" id="{8123F86D-9EA2-4948-8D9A-1FFD4DD4B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62385" y="1765626"/>
            <a:ext cx="2624328" cy="215027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6">
            <a:extLst>
              <a:ext uri="{FF2B5EF4-FFF2-40B4-BE49-F238E27FC236}">
                <a16:creationId xmlns:a16="http://schemas.microsoft.com/office/drawing/2014/main" id="{201F16FD-5C30-46D8-A7DE-FA937A2F2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341704" y="2793223"/>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Imagen 9">
            <a:extLst>
              <a:ext uri="{FF2B5EF4-FFF2-40B4-BE49-F238E27FC236}">
                <a16:creationId xmlns:a16="http://schemas.microsoft.com/office/drawing/2014/main" id="{93D0C1B3-3380-6BC8-C79F-01F584DA5F4C}"/>
              </a:ext>
            </a:extLst>
          </p:cNvPr>
          <p:cNvPicPr>
            <a:picLocks noChangeAspect="1"/>
          </p:cNvPicPr>
          <p:nvPr/>
        </p:nvPicPr>
        <p:blipFill>
          <a:blip r:embed="rId5"/>
          <a:stretch>
            <a:fillRect/>
          </a:stretch>
        </p:blipFill>
        <p:spPr>
          <a:xfrm>
            <a:off x="9323051" y="1948748"/>
            <a:ext cx="1903030" cy="177933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210937" y="4228916"/>
            <a:ext cx="7781672" cy="2060485"/>
          </a:xfrm>
          <a:prstGeom prst="rect">
            <a:avLst/>
          </a:prstGeom>
        </p:spPr>
        <p:txBody>
          <a:bodyPr vert="horz" lIns="91440" tIns="45720" rIns="91440" bIns="45720" rtlCol="0" anchor="ctr">
            <a:normAutofit/>
          </a:bodyPr>
          <a:lstStyle/>
          <a:p>
            <a:pPr algn="ctr">
              <a:spcBef>
                <a:spcPts val="1400"/>
              </a:spcBef>
            </a:pPr>
            <a:endParaRPr lang="en-US" sz="2000" dirty="0"/>
          </a:p>
          <a:p>
            <a:pPr marL="0" indent="0" algn="ctr">
              <a:spcBef>
                <a:spcPts val="1400"/>
              </a:spcBef>
              <a:buNone/>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36</a:t>
            </a:fld>
            <a:endParaRPr lang="en-US" sz="1000" dirty="0">
              <a:solidFill>
                <a:schemeClr val="tx1">
                  <a:tint val="75000"/>
                </a:schemeClr>
              </a:solidFill>
              <a:latin typeface="+mn-lt"/>
            </a:endParaRPr>
          </a:p>
        </p:txBody>
      </p:sp>
      <p:sp>
        <p:nvSpPr>
          <p:cNvPr id="15" name="CuadroTexto 14">
            <a:extLst>
              <a:ext uri="{FF2B5EF4-FFF2-40B4-BE49-F238E27FC236}">
                <a16:creationId xmlns:a16="http://schemas.microsoft.com/office/drawing/2014/main" id="{61C3F06C-2779-753D-CBEA-D9E561BF6F5F}"/>
              </a:ext>
            </a:extLst>
          </p:cNvPr>
          <p:cNvSpPr txBox="1"/>
          <p:nvPr/>
        </p:nvSpPr>
        <p:spPr>
          <a:xfrm>
            <a:off x="781396" y="4355869"/>
            <a:ext cx="10805317" cy="400110"/>
          </a:xfrm>
          <a:prstGeom prst="rect">
            <a:avLst/>
          </a:prstGeom>
          <a:noFill/>
        </p:spPr>
        <p:txBody>
          <a:bodyPr wrap="square" rtlCol="0">
            <a:spAutoFit/>
          </a:bodyPr>
          <a:lstStyle/>
          <a:p>
            <a:pPr algn="ctr"/>
            <a:r>
              <a:rPr lang="es-MX" sz="2000" dirty="0">
                <a:latin typeface="Abadi" panose="020B0604020104020204" pitchFamily="34" charset="0"/>
              </a:rPr>
              <a:t>Green marker shows succesful launches and red marker shows Failures for each site launch</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687962" cy="4314825"/>
          </a:xfrm>
          <a:prstGeom prst="rect">
            <a:avLst/>
          </a:prstGeom>
        </p:spPr>
        <p:txBody>
          <a:bodyPr lIns="91440" tIns="45720" rIns="91440" bIns="45720" anchor="t">
            <a:normAutofit/>
          </a:bodyPr>
          <a:lstStyle/>
          <a:p>
            <a:pPr algn="ctr">
              <a:lnSpc>
                <a:spcPct val="100000"/>
              </a:lnSpc>
              <a:spcBef>
                <a:spcPts val="1400"/>
              </a:spcBef>
            </a:pPr>
            <a:r>
              <a:rPr lang="en-US" sz="2000" dirty="0">
                <a:solidFill>
                  <a:schemeClr val="accent3">
                    <a:lumMod val="25000"/>
                  </a:schemeClr>
                </a:solidFill>
                <a:latin typeface="Abadi"/>
              </a:rPr>
              <a:t>We selected the Titan III Road and the distance is 1.03km</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a:p>
            <a:r>
              <a:rPr lang="en-US" sz="14400" dirty="0">
                <a:solidFill>
                  <a:srgbClr val="0B49CB"/>
                </a:solidFill>
                <a:latin typeface="Abadi"/>
              </a:rPr>
              <a:t>Distance lines to the proximities</a:t>
            </a:r>
          </a:p>
          <a:p>
            <a:endParaRPr lang="en-US" dirty="0">
              <a:solidFill>
                <a:srgbClr val="0B49CB"/>
              </a:solidFill>
              <a:latin typeface="Abadi"/>
            </a:endParaRPr>
          </a:p>
        </p:txBody>
      </p:sp>
      <p:pic>
        <p:nvPicPr>
          <p:cNvPr id="4" name="Imagen 3">
            <a:extLst>
              <a:ext uri="{FF2B5EF4-FFF2-40B4-BE49-F238E27FC236}">
                <a16:creationId xmlns:a16="http://schemas.microsoft.com/office/drawing/2014/main" id="{5EEE684E-9996-2BE2-7931-795EBCC50ED7}"/>
              </a:ext>
            </a:extLst>
          </p:cNvPr>
          <p:cNvPicPr>
            <a:picLocks noChangeAspect="1"/>
          </p:cNvPicPr>
          <p:nvPr/>
        </p:nvPicPr>
        <p:blipFill>
          <a:blip r:embed="rId3"/>
          <a:stretch>
            <a:fillRect/>
          </a:stretch>
        </p:blipFill>
        <p:spPr>
          <a:xfrm>
            <a:off x="1562793" y="2360815"/>
            <a:ext cx="9127374" cy="335834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46415"/>
            <a:ext cx="10515601" cy="4579158"/>
          </a:xfrm>
          <a:prstGeom prst="rect">
            <a:avLst/>
          </a:prstGeom>
        </p:spPr>
        <p:txBody>
          <a:bodyPr lIns="91440" tIns="45720" rIns="91440" bIns="45720" anchor="t">
            <a:normAutofit/>
          </a:bodyPr>
          <a:lstStyle/>
          <a:p>
            <a:pPr algn="ctr">
              <a:lnSpc>
                <a:spcPct val="100000"/>
              </a:lnSpc>
              <a:spcBef>
                <a:spcPts val="1400"/>
              </a:spcBef>
            </a:pPr>
            <a:r>
              <a:rPr lang="en-US" sz="2000" dirty="0">
                <a:solidFill>
                  <a:schemeClr val="accent3">
                    <a:lumMod val="25000"/>
                  </a:schemeClr>
                </a:solidFill>
                <a:latin typeface="Abadi" panose="020B0604020104020204" pitchFamily="34" charset="0"/>
              </a:rPr>
              <a:t>We can see that KSC LC 39-A had the highest percentage of successful launches</a:t>
            </a:r>
            <a:endParaRPr lang="en-US" sz="20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all sites SpaceX Launch Records </a:t>
            </a:r>
          </a:p>
        </p:txBody>
      </p:sp>
      <p:pic>
        <p:nvPicPr>
          <p:cNvPr id="10" name="Imagen 9">
            <a:extLst>
              <a:ext uri="{FF2B5EF4-FFF2-40B4-BE49-F238E27FC236}">
                <a16:creationId xmlns:a16="http://schemas.microsoft.com/office/drawing/2014/main" id="{4335C20D-1443-0F77-3181-56F05232D718}"/>
              </a:ext>
            </a:extLst>
          </p:cNvPr>
          <p:cNvPicPr>
            <a:picLocks noChangeAspect="1"/>
          </p:cNvPicPr>
          <p:nvPr/>
        </p:nvPicPr>
        <p:blipFill>
          <a:blip r:embed="rId3"/>
          <a:stretch>
            <a:fillRect/>
          </a:stretch>
        </p:blipFill>
        <p:spPr>
          <a:xfrm>
            <a:off x="1795549" y="2299246"/>
            <a:ext cx="8562109" cy="351966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2916"/>
            <a:ext cx="10530113" cy="4638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Project background and context</a:t>
            </a:r>
          </a:p>
          <a:p>
            <a:pPr lvl="1" algn="just">
              <a:spcBef>
                <a:spcPts val="1400"/>
              </a:spcBef>
              <a:buFont typeface="Arial" panose="020B0604020202020204" pitchFamily="34" charset="0"/>
              <a:buChar char="•"/>
            </a:pPr>
            <a:r>
              <a:rPr lang="es-MX" sz="1600" kern="100" dirty="0">
                <a:solidFill>
                  <a:schemeClr val="bg1">
                    <a:lumMod val="50000"/>
                  </a:schemeClr>
                </a:solidFill>
                <a:effectLst/>
                <a:highlight>
                  <a:srgbClr val="F2F4F8"/>
                </a:highlight>
                <a:latin typeface="Abadi" panose="020B0604020104020204" pitchFamily="34" charset="0"/>
                <a:ea typeface="Aptos" panose="020B0004020202020204" pitchFamily="34" charset="0"/>
                <a:cs typeface="Times New Roman" panose="02020603050405020304" pitchFamily="18" charset="0"/>
              </a:rPr>
              <a:t>I</a:t>
            </a:r>
            <a:r>
              <a:rPr lang="es-MX" sz="1700" kern="100" dirty="0">
                <a:solidFill>
                  <a:schemeClr val="bg1">
                    <a:lumMod val="50000"/>
                  </a:schemeClr>
                </a:solidFill>
                <a:effectLst/>
                <a:highlight>
                  <a:srgbClr val="F2F4F8"/>
                </a:highlight>
                <a:latin typeface="Abadi" panose="020B0604020104020204" pitchFamily="34" charset="0"/>
                <a:ea typeface="Aptos" panose="020B0004020202020204" pitchFamily="34" charset="0"/>
                <a:cs typeface="Times New Roman" panose="02020603050405020304" pitchFamily="18" charset="0"/>
              </a:rPr>
              <a:t>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lab, you will collect and make sure the data is in the correct format from an API. The following is an example of a successful and launch.</a:t>
            </a:r>
            <a:endParaRPr lang="en-US" sz="1700" dirty="0">
              <a:solidFill>
                <a:schemeClr val="bg1">
                  <a:lumMod val="50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Problems you want to find answers</a:t>
            </a:r>
          </a:p>
          <a:p>
            <a:pPr lvl="1">
              <a:spcBef>
                <a:spcPts val="1400"/>
              </a:spcBef>
              <a:buFont typeface="Courier New" panose="02070309020205020404" pitchFamily="49" charset="0"/>
              <a:buChar char="o"/>
            </a:pPr>
            <a:r>
              <a:rPr lang="en-US" sz="1700" dirty="0">
                <a:solidFill>
                  <a:schemeClr val="bg1">
                    <a:lumMod val="50000"/>
                  </a:schemeClr>
                </a:solidFill>
                <a:highlight>
                  <a:srgbClr val="F3F3F3"/>
                </a:highlight>
                <a:latin typeface="Abadi" panose="020B0604020104020204" pitchFamily="34" charset="0"/>
              </a:rPr>
              <a:t>Launch success rate analysis</a:t>
            </a:r>
          </a:p>
          <a:p>
            <a:pPr lvl="1">
              <a:spcBef>
                <a:spcPts val="1400"/>
              </a:spcBef>
              <a:buFont typeface="Courier New" panose="02070309020205020404" pitchFamily="49" charset="0"/>
              <a:buChar char="o"/>
            </a:pPr>
            <a:r>
              <a:rPr lang="en-US" sz="1700" dirty="0">
                <a:solidFill>
                  <a:schemeClr val="bg1">
                    <a:lumMod val="50000"/>
                  </a:schemeClr>
                </a:solidFill>
                <a:highlight>
                  <a:srgbClr val="F3F3F3"/>
                </a:highlight>
                <a:latin typeface="Abadi" panose="020B0604020104020204" pitchFamily="34" charset="0"/>
              </a:rPr>
              <a:t>Preferred orbits analysis</a:t>
            </a:r>
          </a:p>
          <a:p>
            <a:pPr lvl="1">
              <a:spcBef>
                <a:spcPts val="1400"/>
              </a:spcBef>
              <a:buFont typeface="Courier New" panose="02070309020205020404" pitchFamily="49" charset="0"/>
              <a:buChar char="o"/>
            </a:pPr>
            <a:r>
              <a:rPr lang="en-US" sz="1700" dirty="0">
                <a:solidFill>
                  <a:schemeClr val="bg1">
                    <a:lumMod val="50000"/>
                  </a:schemeClr>
                </a:solidFill>
                <a:highlight>
                  <a:srgbClr val="F3F3F3"/>
                </a:highlight>
                <a:latin typeface="Abadi" panose="020B0604020104020204" pitchFamily="34" charset="0"/>
              </a:rPr>
              <a:t>Failed missions analysis</a:t>
            </a:r>
          </a:p>
          <a:p>
            <a:pPr lvl="1">
              <a:spcBef>
                <a:spcPts val="1400"/>
              </a:spcBef>
              <a:buFont typeface="Courier New" panose="02070309020205020404" pitchFamily="49" charset="0"/>
              <a:buChar char="o"/>
            </a:pPr>
            <a:r>
              <a:rPr lang="en-US" sz="1700" dirty="0">
                <a:solidFill>
                  <a:schemeClr val="bg1">
                    <a:lumMod val="50000"/>
                  </a:schemeClr>
                </a:solidFill>
                <a:highlight>
                  <a:srgbClr val="F3F3F3"/>
                </a:highlight>
                <a:latin typeface="Abadi" panose="020B0604020104020204" pitchFamily="34" charset="0"/>
              </a:rPr>
              <a:t>Predictive modeling for launch success</a:t>
            </a:r>
            <a:endParaRPr lang="en-US" sz="1700" dirty="0">
              <a:solidFill>
                <a:schemeClr val="bg1">
                  <a:lumMod val="50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199948"/>
          </a:xfrm>
          <a:prstGeom prst="rect">
            <a:avLst/>
          </a:prstGeom>
        </p:spPr>
        <p:txBody>
          <a:bodyPr lIns="91440" tIns="45720" rIns="91440" bIns="45720" anchor="t">
            <a:normAutofit/>
          </a:bodyPr>
          <a:lstStyle/>
          <a:p>
            <a:pPr algn="ctr">
              <a:lnSpc>
                <a:spcPct val="100000"/>
              </a:lnSpc>
              <a:spcBef>
                <a:spcPts val="1400"/>
              </a:spcBef>
            </a:pPr>
            <a:r>
              <a:rPr lang="en-US" sz="2000" dirty="0">
                <a:solidFill>
                  <a:schemeClr val="accent3">
                    <a:lumMod val="25000"/>
                  </a:schemeClr>
                </a:solidFill>
                <a:latin typeface="Abadi"/>
              </a:rPr>
              <a:t>KSC LC 39-A is de highest success launch site  </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34027"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14000" dirty="0">
              <a:solidFill>
                <a:srgbClr val="0B49CB"/>
              </a:solidFill>
              <a:latin typeface="Abadi"/>
            </a:endParaRPr>
          </a:p>
          <a:p>
            <a:r>
              <a:rPr lang="en-US" sz="14000" dirty="0">
                <a:solidFill>
                  <a:srgbClr val="0B49CB"/>
                </a:solidFill>
                <a:latin typeface="Abadi"/>
              </a:rPr>
              <a:t>Pie chart of the Launch site with the highest launch success </a:t>
            </a:r>
          </a:p>
          <a:p>
            <a:endParaRPr lang="en-US" dirty="0">
              <a:solidFill>
                <a:srgbClr val="0B49CB"/>
              </a:solidFill>
              <a:latin typeface="Abadi"/>
            </a:endParaRPr>
          </a:p>
        </p:txBody>
      </p:sp>
      <p:pic>
        <p:nvPicPr>
          <p:cNvPr id="4" name="Imagen 3">
            <a:extLst>
              <a:ext uri="{FF2B5EF4-FFF2-40B4-BE49-F238E27FC236}">
                <a16:creationId xmlns:a16="http://schemas.microsoft.com/office/drawing/2014/main" id="{47A0D572-1F0D-43BD-C8E6-E06D1BC742C8}"/>
              </a:ext>
            </a:extLst>
          </p:cNvPr>
          <p:cNvPicPr>
            <a:picLocks noChangeAspect="1"/>
          </p:cNvPicPr>
          <p:nvPr/>
        </p:nvPicPr>
        <p:blipFill>
          <a:blip r:embed="rId3"/>
          <a:stretch>
            <a:fillRect/>
          </a:stretch>
        </p:blipFill>
        <p:spPr>
          <a:xfrm>
            <a:off x="2427316" y="2357937"/>
            <a:ext cx="7647709" cy="35441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9665"/>
            <a:ext cx="10515600" cy="454590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can see that the low weighted payload (0kg-5000kg) had the highest success rates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4000" kern="1200" dirty="0">
              <a:solidFill>
                <a:srgbClr val="0B49CB"/>
              </a:solidFill>
              <a:latin typeface="Abadi" panose="020B0604020104020204" pitchFamily="34" charset="0"/>
              <a:ea typeface="+mj-ea"/>
              <a:cs typeface="+mj-cs"/>
            </a:endParaRPr>
          </a:p>
          <a:p>
            <a:r>
              <a:rPr lang="en-US" sz="14000" kern="1200" dirty="0">
                <a:solidFill>
                  <a:srgbClr val="0B49CB"/>
                </a:solidFill>
                <a:latin typeface="Abadi" panose="020B0604020104020204" pitchFamily="34" charset="0"/>
                <a:ea typeface="+mj-ea"/>
                <a:cs typeface="+mj-cs"/>
              </a:rPr>
              <a:t>Scatter plot of Payload vs Launch Outcome for all sites</a:t>
            </a:r>
            <a:r>
              <a:rPr lang="en-US" sz="4000" kern="1200" dirty="0">
                <a:solidFill>
                  <a:srgbClr val="0B49CB"/>
                </a:solidFill>
                <a:latin typeface="Abadi" panose="020B0604020104020204" pitchFamily="34" charset="0"/>
                <a:ea typeface="+mj-ea"/>
                <a:cs typeface="+mj-cs"/>
              </a:rPr>
              <a:t> </a:t>
            </a:r>
          </a:p>
          <a:p>
            <a:endParaRPr lang="en-US" dirty="0">
              <a:solidFill>
                <a:srgbClr val="0B49CB"/>
              </a:solidFill>
              <a:latin typeface="Abadi"/>
            </a:endParaRPr>
          </a:p>
        </p:txBody>
      </p:sp>
      <p:pic>
        <p:nvPicPr>
          <p:cNvPr id="4" name="Imagen 3">
            <a:extLst>
              <a:ext uri="{FF2B5EF4-FFF2-40B4-BE49-F238E27FC236}">
                <a16:creationId xmlns:a16="http://schemas.microsoft.com/office/drawing/2014/main" id="{06610A92-A4CC-E7C2-0398-205B4623AE17}"/>
              </a:ext>
            </a:extLst>
          </p:cNvPr>
          <p:cNvPicPr>
            <a:picLocks noChangeAspect="1"/>
          </p:cNvPicPr>
          <p:nvPr/>
        </p:nvPicPr>
        <p:blipFill>
          <a:blip r:embed="rId3"/>
          <a:stretch>
            <a:fillRect/>
          </a:stretch>
        </p:blipFill>
        <p:spPr>
          <a:xfrm>
            <a:off x="734028" y="2267436"/>
            <a:ext cx="5261661" cy="3758137"/>
          </a:xfrm>
          <a:prstGeom prst="rect">
            <a:avLst/>
          </a:prstGeom>
        </p:spPr>
      </p:pic>
      <p:pic>
        <p:nvPicPr>
          <p:cNvPr id="7" name="Imagen 6">
            <a:extLst>
              <a:ext uri="{FF2B5EF4-FFF2-40B4-BE49-F238E27FC236}">
                <a16:creationId xmlns:a16="http://schemas.microsoft.com/office/drawing/2014/main" id="{CF9012B2-F48C-7664-F441-B7A0D6CB518E}"/>
              </a:ext>
            </a:extLst>
          </p:cNvPr>
          <p:cNvPicPr>
            <a:picLocks noChangeAspect="1"/>
          </p:cNvPicPr>
          <p:nvPr/>
        </p:nvPicPr>
        <p:blipFill>
          <a:blip r:embed="rId4"/>
          <a:stretch>
            <a:fillRect/>
          </a:stretch>
        </p:blipFill>
        <p:spPr>
          <a:xfrm>
            <a:off x="6096000" y="2267436"/>
            <a:ext cx="5189611" cy="380100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29295"/>
            <a:ext cx="10515601" cy="4396278"/>
          </a:xfrm>
          <a:prstGeom prst="rect">
            <a:avLst/>
          </a:prstGeom>
        </p:spPr>
        <p:txBody>
          <a:bodyPr vert="horz" lIns="91440" tIns="45720" rIns="91440" bIns="45720" rtlCol="0" anchor="t">
            <a:normAutofit/>
          </a:bodyPr>
          <a:lstStyle/>
          <a:p>
            <a:pPr algn="ctr">
              <a:lnSpc>
                <a:spcPct val="100000"/>
              </a:lnSpc>
              <a:spcBef>
                <a:spcPts val="1400"/>
              </a:spcBef>
            </a:pPr>
            <a:r>
              <a:rPr lang="en-US" sz="2000" dirty="0">
                <a:latin typeface="Abadi" panose="020B0604020104020204" pitchFamily="34" charset="0"/>
              </a:rPr>
              <a:t>The decision tree classifier is the model with the highest classification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45D391CF-C88D-5C51-6991-1DF54194AC7A}"/>
              </a:ext>
            </a:extLst>
          </p:cNvPr>
          <p:cNvPicPr>
            <a:picLocks noChangeAspect="1"/>
          </p:cNvPicPr>
          <p:nvPr/>
        </p:nvPicPr>
        <p:blipFill>
          <a:blip r:embed="rId3"/>
          <a:stretch>
            <a:fillRect/>
          </a:stretch>
        </p:blipFill>
        <p:spPr>
          <a:xfrm>
            <a:off x="1645920" y="2660073"/>
            <a:ext cx="8861368" cy="323362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29295"/>
            <a:ext cx="4849393" cy="4239693"/>
          </a:xfrm>
          <a:prstGeom prst="rect">
            <a:avLst/>
          </a:prstGeom>
        </p:spPr>
        <p:txBody>
          <a:bodyPr>
            <a:normAutofit/>
          </a:bodyPr>
          <a:lstStyle/>
          <a:p>
            <a:pPr algn="just">
              <a:lnSpc>
                <a:spcPct val="100000"/>
              </a:lnSpc>
              <a:spcBef>
                <a:spcPts val="1400"/>
              </a:spcBef>
            </a:pPr>
            <a:r>
              <a:rPr lang="en-US" sz="2000" dirty="0">
                <a:solidFill>
                  <a:schemeClr val="bg1">
                    <a:lumMod val="50000"/>
                  </a:schemeClr>
                </a:solidFill>
                <a:latin typeface="Abadi" panose="020B0604020104020204" pitchFamily="34" charset="0"/>
              </a:rPr>
              <a:t>The confusion matrix obtained using the Decision Tree Classifier algorithm in our launch outcomes analysis shows only 1 false positive, indicating high accuracy in predicting correct launches compared to other evaluated models.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C83074A7-86F8-B602-05CC-3E1634B4B75C}"/>
              </a:ext>
            </a:extLst>
          </p:cNvPr>
          <p:cNvPicPr>
            <a:picLocks noChangeAspect="1"/>
          </p:cNvPicPr>
          <p:nvPr/>
        </p:nvPicPr>
        <p:blipFill>
          <a:blip r:embed="rId3"/>
          <a:stretch>
            <a:fillRect/>
          </a:stretch>
        </p:blipFill>
        <p:spPr>
          <a:xfrm>
            <a:off x="5918662" y="1629295"/>
            <a:ext cx="5199667" cy="439627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995055"/>
            <a:ext cx="10515600" cy="2992581"/>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1700" dirty="0">
                <a:solidFill>
                  <a:schemeClr val="bg1">
                    <a:lumMod val="50000"/>
                  </a:schemeClr>
                </a:solidFill>
                <a:latin typeface="Abadi" panose="020B0604020104020204" pitchFamily="34" charset="0"/>
              </a:rPr>
              <a:t>Success rate since 2013 kept on increasing till 2020 Orbits ES-L1, GEO, HEO, SSO, VLEO had the most success rate.</a:t>
            </a:r>
          </a:p>
          <a:p>
            <a:pPr>
              <a:lnSpc>
                <a:spcPct val="100000"/>
              </a:lnSpc>
              <a:spcBef>
                <a:spcPts val="1400"/>
              </a:spcBef>
            </a:pPr>
            <a:r>
              <a:rPr lang="en-US" sz="1700" dirty="0">
                <a:solidFill>
                  <a:schemeClr val="bg1">
                    <a:lumMod val="50000"/>
                  </a:schemeClr>
                </a:solidFill>
                <a:latin typeface="Abadi"/>
              </a:rPr>
              <a:t>KSC LC 39-A is de highest success launch site  </a:t>
            </a:r>
            <a:endParaRPr lang="en-US" sz="1700" dirty="0">
              <a:solidFill>
                <a:schemeClr val="bg1">
                  <a:lumMod val="50000"/>
                </a:schemeClr>
              </a:solidFill>
              <a:latin typeface="Abadi" panose="020B0604020104020204" pitchFamily="34" charset="0"/>
            </a:endParaRPr>
          </a:p>
          <a:p>
            <a:pPr>
              <a:lnSpc>
                <a:spcPct val="100000"/>
              </a:lnSpc>
              <a:spcBef>
                <a:spcPts val="1400"/>
              </a:spcBef>
            </a:pPr>
            <a:r>
              <a:rPr lang="en-US" sz="1700" dirty="0">
                <a:solidFill>
                  <a:schemeClr val="bg1">
                    <a:lumMod val="50000"/>
                  </a:schemeClr>
                </a:solidFill>
                <a:latin typeface="Abadi" panose="020B0604020104020204" pitchFamily="34" charset="0"/>
              </a:rPr>
              <a:t>The low weighted payload (0kg-5000kg) had the highest success rates</a:t>
            </a:r>
          </a:p>
          <a:p>
            <a:pPr>
              <a:lnSpc>
                <a:spcPct val="100000"/>
              </a:lnSpc>
              <a:spcBef>
                <a:spcPts val="1400"/>
              </a:spcBef>
            </a:pPr>
            <a:r>
              <a:rPr lang="en-US" sz="1700" dirty="0">
                <a:solidFill>
                  <a:schemeClr val="bg1">
                    <a:lumMod val="50000"/>
                  </a:schemeClr>
                </a:solidFill>
                <a:latin typeface="Abadi" panose="020B0604020104020204" pitchFamily="34" charset="0"/>
              </a:rPr>
              <a:t>The decision tree classifier is known for its ability to learn non-linear relationships in the data and its easily interpretable nature.</a:t>
            </a:r>
          </a:p>
          <a:p>
            <a:pPr>
              <a:lnSpc>
                <a:spcPct val="100000"/>
              </a:lnSpc>
              <a:spcBef>
                <a:spcPts val="1400"/>
              </a:spcBef>
            </a:pPr>
            <a:endParaRPr lang="en-US" sz="28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9914"/>
            <a:ext cx="10515600" cy="4645659"/>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5700" dirty="0">
                <a:solidFill>
                  <a:srgbClr val="0B49CB"/>
                </a:solidFill>
                <a:latin typeface="Abadi"/>
              </a:rPr>
              <a:t>Executive Summary</a:t>
            </a:r>
          </a:p>
          <a:p>
            <a:pPr>
              <a:lnSpc>
                <a:spcPct val="120000"/>
              </a:lnSpc>
              <a:spcBef>
                <a:spcPts val="1400"/>
              </a:spcBef>
            </a:pPr>
            <a:r>
              <a:rPr lang="en-US" sz="3200" dirty="0">
                <a:solidFill>
                  <a:schemeClr val="accent3">
                    <a:lumMod val="25000"/>
                  </a:schemeClr>
                </a:solidFill>
                <a:latin typeface="Abadi"/>
              </a:rPr>
              <a:t>Data collection methodology:</a:t>
            </a:r>
          </a:p>
          <a:p>
            <a:pPr lvl="1">
              <a:lnSpc>
                <a:spcPct val="120000"/>
              </a:lnSpc>
              <a:spcBef>
                <a:spcPts val="1400"/>
              </a:spcBef>
            </a:pPr>
            <a:r>
              <a:rPr lang="en-US" sz="2700" dirty="0">
                <a:solidFill>
                  <a:schemeClr val="bg2">
                    <a:lumMod val="50000"/>
                  </a:schemeClr>
                </a:solidFill>
                <a:latin typeface="Abadi"/>
              </a:rPr>
              <a:t>Data was collected using SpaceX API and web scraping from Wikipedia. </a:t>
            </a:r>
          </a:p>
          <a:p>
            <a:pPr>
              <a:lnSpc>
                <a:spcPct val="120000"/>
              </a:lnSpc>
              <a:spcBef>
                <a:spcPts val="1400"/>
              </a:spcBef>
            </a:pPr>
            <a:r>
              <a:rPr lang="en-US" sz="3200" dirty="0">
                <a:solidFill>
                  <a:schemeClr val="accent3">
                    <a:lumMod val="25000"/>
                  </a:schemeClr>
                </a:solidFill>
                <a:latin typeface="Abadi"/>
              </a:rPr>
              <a:t>Perform data wrangling</a:t>
            </a:r>
          </a:p>
          <a:p>
            <a:pPr lvl="1">
              <a:lnSpc>
                <a:spcPct val="120000"/>
              </a:lnSpc>
              <a:spcBef>
                <a:spcPts val="1400"/>
              </a:spcBef>
            </a:pPr>
            <a:r>
              <a:rPr lang="en-US" sz="2700" dirty="0">
                <a:solidFill>
                  <a:schemeClr val="bg2">
                    <a:lumMod val="50000"/>
                  </a:schemeClr>
                </a:solidFill>
                <a:latin typeface="Abadi"/>
              </a:rPr>
              <a:t>One-hot encoding was applied to categorical features</a:t>
            </a:r>
          </a:p>
          <a:p>
            <a:pPr>
              <a:lnSpc>
                <a:spcPct val="120000"/>
              </a:lnSpc>
              <a:spcBef>
                <a:spcPts val="1400"/>
              </a:spcBef>
            </a:pPr>
            <a:r>
              <a:rPr lang="en-US" sz="3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32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3200" dirty="0">
                <a:solidFill>
                  <a:schemeClr val="accent3">
                    <a:lumMod val="25000"/>
                  </a:schemeClr>
                </a:solidFill>
                <a:latin typeface="Abadi"/>
              </a:rPr>
              <a:t>Perform predictive analysis using classification models</a:t>
            </a:r>
          </a:p>
          <a:p>
            <a:pPr lvl="1">
              <a:lnSpc>
                <a:spcPct val="120000"/>
              </a:lnSpc>
              <a:spcBef>
                <a:spcPts val="1400"/>
              </a:spcBef>
            </a:pPr>
            <a:r>
              <a:rPr lang="en-US" sz="27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Data sets was collected using the next method  </a:t>
            </a:r>
          </a:p>
          <a:p>
            <a:pPr lvl="1">
              <a:lnSpc>
                <a:spcPct val="100000"/>
              </a:lnSpc>
              <a:spcBef>
                <a:spcPts val="1400"/>
              </a:spcBef>
            </a:pPr>
            <a:r>
              <a:rPr lang="en-US" sz="1700" dirty="0">
                <a:solidFill>
                  <a:schemeClr val="bg1">
                    <a:lumMod val="50000"/>
                  </a:schemeClr>
                </a:solidFill>
                <a:latin typeface="Abadi" panose="020B0604020104020204" pitchFamily="34" charset="0"/>
              </a:rPr>
              <a:t>Get request from de SpaceX API </a:t>
            </a:r>
          </a:p>
          <a:p>
            <a:pPr lvl="1">
              <a:lnSpc>
                <a:spcPct val="100000"/>
              </a:lnSpc>
              <a:spcBef>
                <a:spcPts val="1400"/>
              </a:spcBef>
            </a:pPr>
            <a:r>
              <a:rPr lang="en-US" sz="1700" dirty="0">
                <a:solidFill>
                  <a:schemeClr val="bg1">
                    <a:lumMod val="50000"/>
                  </a:schemeClr>
                </a:solidFill>
                <a:latin typeface="Abadi" panose="020B0604020104020204" pitchFamily="34" charset="0"/>
              </a:rPr>
              <a:t>Parsing the SpaceX Launch Data</a:t>
            </a:r>
          </a:p>
          <a:p>
            <a:pPr lvl="1">
              <a:lnSpc>
                <a:spcPct val="100000"/>
              </a:lnSpc>
              <a:spcBef>
                <a:spcPts val="1400"/>
              </a:spcBef>
            </a:pPr>
            <a:r>
              <a:rPr lang="en-US" sz="1700" dirty="0">
                <a:solidFill>
                  <a:schemeClr val="bg1">
                    <a:lumMod val="50000"/>
                  </a:schemeClr>
                </a:solidFill>
                <a:latin typeface="Abadi" panose="020B0604020104020204" pitchFamily="34" charset="0"/>
              </a:rPr>
              <a:t>Decode the response content  as a JSON</a:t>
            </a:r>
          </a:p>
          <a:p>
            <a:pPr lvl="1">
              <a:lnSpc>
                <a:spcPct val="100000"/>
              </a:lnSpc>
              <a:spcBef>
                <a:spcPts val="1400"/>
              </a:spcBef>
            </a:pPr>
            <a:r>
              <a:rPr lang="en-US" sz="1700" i="0" dirty="0">
                <a:solidFill>
                  <a:schemeClr val="bg1">
                    <a:lumMod val="50000"/>
                  </a:schemeClr>
                </a:solidFill>
                <a:effectLst/>
                <a:highlight>
                  <a:srgbClr val="F3F3F3"/>
                </a:highlight>
                <a:latin typeface="Abadi" panose="020B0604020104020204" pitchFamily="34" charset="0"/>
              </a:rPr>
              <a:t>Creating a Pandas DataFrame: We transformed the decoded JSON data into a Pandas DataFrame</a:t>
            </a:r>
          </a:p>
          <a:p>
            <a:pPr lvl="1">
              <a:lnSpc>
                <a:spcPct val="100000"/>
              </a:lnSpc>
              <a:spcBef>
                <a:spcPts val="1400"/>
              </a:spcBef>
            </a:pPr>
            <a:r>
              <a:rPr lang="es-MX" sz="1700" i="0" dirty="0">
                <a:solidFill>
                  <a:schemeClr val="bg1">
                    <a:lumMod val="50000"/>
                  </a:schemeClr>
                </a:solidFill>
                <a:effectLst/>
                <a:highlight>
                  <a:srgbClr val="F3F3F3"/>
                </a:highlight>
                <a:latin typeface="Abadi" panose="020B0604020104020204" pitchFamily="34" charset="0"/>
              </a:rPr>
              <a:t>Data Cleaning and Filtering</a:t>
            </a:r>
            <a:endParaRPr lang="en-US" sz="1700" dirty="0">
              <a:solidFill>
                <a:schemeClr val="bg1">
                  <a:lumMod val="50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79333" y="1945178"/>
            <a:ext cx="5491929" cy="3654657"/>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1700" i="0" dirty="0">
                <a:solidFill>
                  <a:schemeClr val="bg1">
                    <a:lumMod val="50000"/>
                  </a:schemeClr>
                </a:solidFill>
                <a:effectLst/>
                <a:highlight>
                  <a:srgbClr val="F3F3F3"/>
                </a:highlight>
                <a:latin typeface="Abadi" panose="020B0604020104020204" pitchFamily="34" charset="0"/>
              </a:rPr>
              <a:t>We get </a:t>
            </a:r>
            <a:r>
              <a:rPr lang="en-US" sz="1700" dirty="0">
                <a:solidFill>
                  <a:schemeClr val="bg1">
                    <a:lumMod val="50000"/>
                  </a:schemeClr>
                </a:solidFill>
                <a:highlight>
                  <a:srgbClr val="F3F3F3"/>
                </a:highlight>
                <a:latin typeface="Abadi" panose="020B0604020104020204" pitchFamily="34" charset="0"/>
              </a:rPr>
              <a:t>r</a:t>
            </a:r>
            <a:r>
              <a:rPr lang="en-US" sz="1700" i="0" dirty="0">
                <a:solidFill>
                  <a:schemeClr val="bg1">
                    <a:lumMod val="50000"/>
                  </a:schemeClr>
                </a:solidFill>
                <a:effectLst/>
                <a:highlight>
                  <a:srgbClr val="F3F3F3"/>
                </a:highlight>
                <a:latin typeface="Abadi" panose="020B0604020104020204" pitchFamily="34" charset="0"/>
              </a:rPr>
              <a:t>equest from SpaceX API, </a:t>
            </a:r>
            <a:r>
              <a:rPr lang="es-MX" sz="1700" i="0" dirty="0">
                <a:solidFill>
                  <a:schemeClr val="bg1">
                    <a:lumMod val="50000"/>
                  </a:schemeClr>
                </a:solidFill>
                <a:effectLst/>
                <a:highlight>
                  <a:srgbClr val="F3F3F3"/>
                </a:highlight>
                <a:latin typeface="Abadi" panose="020B0604020104020204" pitchFamily="34" charset="0"/>
              </a:rPr>
              <a:t>Parsing SpaceX Launch Data, Decoding Response Content as JSON, Creating a Pandas DataFrame and Data Cleaning and Filtering</a:t>
            </a:r>
            <a:endParaRPr lang="en-US" sz="1700" dirty="0">
              <a:solidFill>
                <a:schemeClr val="bg1">
                  <a:lumMod val="50000"/>
                </a:schemeClr>
              </a:solidFill>
              <a:latin typeface="Abadi" panose="020B0604020104020204" pitchFamily="34" charset="0"/>
            </a:endParaRPr>
          </a:p>
          <a:p>
            <a:pPr algn="ctr">
              <a:lnSpc>
                <a:spcPct val="100000"/>
              </a:lnSpc>
              <a:spcBef>
                <a:spcPts val="1400"/>
              </a:spcBef>
            </a:pPr>
            <a:r>
              <a:rPr lang="en-US" sz="2000" dirty="0">
                <a:solidFill>
                  <a:schemeClr val="accent3">
                    <a:lumMod val="25000"/>
                  </a:schemeClr>
                </a:solidFill>
                <a:latin typeface="Abadi" panose="020B0604020104020204" pitchFamily="34" charset="0"/>
              </a:rPr>
              <a:t>GitHub URL of the completed SpaceX API calls notebook:</a:t>
            </a:r>
          </a:p>
          <a:p>
            <a:pPr marL="0" indent="0" algn="ctr">
              <a:lnSpc>
                <a:spcPct val="100000"/>
              </a:lnSpc>
              <a:spcBef>
                <a:spcPts val="1400"/>
              </a:spcBef>
              <a:buNone/>
            </a:pPr>
            <a:r>
              <a:rPr lang="en-US" sz="17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https://github.com/whluiz/SpaceX-Falcon-Collecting-the-data/blob/588ed300cab97e9fbcbccd79a0f919c4b50b8a92/jupyter-labs-spacex-data-collection-api.ipynb</a:t>
            </a:r>
            <a:endParaRPr lang="en-US" sz="1700" dirty="0">
              <a:solidFill>
                <a:schemeClr val="accent1"/>
              </a:solidFill>
              <a:latin typeface="Abadi" panose="020B0604020104020204" pitchFamily="34" charset="0"/>
            </a:endParaRPr>
          </a:p>
          <a:p>
            <a:pPr marL="0" indent="0">
              <a:lnSpc>
                <a:spcPct val="100000"/>
              </a:lnSpc>
              <a:spcBef>
                <a:spcPts val="1400"/>
              </a:spcBef>
              <a:buNone/>
            </a:pPr>
            <a:endParaRPr lang="en-US" sz="17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descr="Interfaz de usuario gráfica, Texto, Aplicación, Correo electrónico&#10;&#10;Descripción generada automáticamente">
            <a:extLst>
              <a:ext uri="{FF2B5EF4-FFF2-40B4-BE49-F238E27FC236}">
                <a16:creationId xmlns:a16="http://schemas.microsoft.com/office/drawing/2014/main" id="{D9D28606-1C0F-61B4-7713-A166D99F1B57}"/>
              </a:ext>
            </a:extLst>
          </p:cNvPr>
          <p:cNvPicPr>
            <a:picLocks noChangeAspect="1"/>
          </p:cNvPicPr>
          <p:nvPr/>
        </p:nvPicPr>
        <p:blipFill>
          <a:blip r:embed="rId4"/>
          <a:stretch>
            <a:fillRect/>
          </a:stretch>
        </p:blipFill>
        <p:spPr>
          <a:xfrm>
            <a:off x="5879333" y="1962640"/>
            <a:ext cx="5491928" cy="365465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792288"/>
            <a:ext cx="4550134" cy="4206875"/>
          </a:xfrm>
          <a:prstGeom prst="rect">
            <a:avLst/>
          </a:prstGeom>
        </p:spPr>
        <p:txBody>
          <a:bodyPr lIns="91440" tIns="45720" rIns="91440" bIns="45720" anchor="t">
            <a:noAutofit/>
          </a:bodyPr>
          <a:lstStyle/>
          <a:p>
            <a:pPr marL="0" indent="0" algn="just">
              <a:lnSpc>
                <a:spcPct val="100000"/>
              </a:lnSpc>
              <a:spcBef>
                <a:spcPts val="1400"/>
              </a:spcBef>
              <a:buNone/>
            </a:pPr>
            <a:r>
              <a:rPr lang="en-US" sz="1700" i="0" dirty="0">
                <a:solidFill>
                  <a:schemeClr val="bg1">
                    <a:lumMod val="50000"/>
                  </a:schemeClr>
                </a:solidFill>
                <a:effectLst/>
                <a:highlight>
                  <a:srgbClr val="F3F3F3"/>
                </a:highlight>
                <a:latin typeface="Abadi" panose="020B0604020104020204" pitchFamily="34" charset="0"/>
              </a:rPr>
              <a:t>HTTP GET Request to SpaceX Website, Create a Beautiful Soup Object, Extract Columns from HTML Tables</a:t>
            </a:r>
            <a:r>
              <a:rPr lang="en-US" sz="1700" dirty="0">
                <a:solidFill>
                  <a:schemeClr val="bg1">
                    <a:lumMod val="50000"/>
                  </a:schemeClr>
                </a:solidFill>
                <a:highlight>
                  <a:srgbClr val="F3F3F3"/>
                </a:highlight>
                <a:latin typeface="Abadi" panose="020B0604020104020204" pitchFamily="34" charset="0"/>
              </a:rPr>
              <a:t>, </a:t>
            </a:r>
            <a:r>
              <a:rPr lang="en-US" sz="1700" i="0" dirty="0">
                <a:solidFill>
                  <a:schemeClr val="bg1">
                    <a:lumMod val="50000"/>
                  </a:schemeClr>
                </a:solidFill>
                <a:effectLst/>
                <a:highlight>
                  <a:srgbClr val="F3F3F3"/>
                </a:highlight>
                <a:latin typeface="Abadi" panose="020B0604020104020204" pitchFamily="34" charset="0"/>
              </a:rPr>
              <a:t>Parsing and Creating a DataFrame</a:t>
            </a:r>
            <a:r>
              <a:rPr lang="en-US" sz="1700" dirty="0">
                <a:solidFill>
                  <a:schemeClr val="bg1">
                    <a:lumMod val="50000"/>
                  </a:schemeClr>
                </a:solidFill>
                <a:highlight>
                  <a:srgbClr val="F3F3F3"/>
                </a:highlight>
                <a:latin typeface="Abadi" panose="020B0604020104020204" pitchFamily="34" charset="0"/>
              </a:rPr>
              <a:t>.</a:t>
            </a:r>
            <a:endParaRPr lang="en-US" sz="1700" dirty="0">
              <a:solidFill>
                <a:schemeClr val="bg1">
                  <a:lumMod val="50000"/>
                </a:schemeClr>
              </a:solidFill>
              <a:latin typeface="Abadi" panose="020B0604020104020204" pitchFamily="34" charset="0"/>
            </a:endParaRPr>
          </a:p>
          <a:p>
            <a:pPr algn="ctr">
              <a:lnSpc>
                <a:spcPct val="100000"/>
              </a:lnSpc>
              <a:spcBef>
                <a:spcPts val="1400"/>
              </a:spcBef>
            </a:pPr>
            <a:r>
              <a:rPr lang="en-US" sz="2000" dirty="0">
                <a:solidFill>
                  <a:schemeClr val="accent3">
                    <a:lumMod val="25000"/>
                  </a:schemeClr>
                </a:solidFill>
                <a:latin typeface="Abadi" panose="020B0604020104020204" pitchFamily="34" charset="0"/>
              </a:rPr>
              <a:t>GitHub URL of the completed web scraping notebook:</a:t>
            </a:r>
          </a:p>
          <a:p>
            <a:pPr marL="0" indent="0" algn="ctr">
              <a:lnSpc>
                <a:spcPct val="100000"/>
              </a:lnSpc>
              <a:spcBef>
                <a:spcPts val="1400"/>
              </a:spcBef>
              <a:buNone/>
            </a:pPr>
            <a:r>
              <a:rPr lang="en-US" sz="1700" dirty="0">
                <a:solidFill>
                  <a:schemeClr val="accent3">
                    <a:lumMod val="25000"/>
                  </a:schemeClr>
                </a:solidFill>
                <a:latin typeface="Abadi" panose="020B0604020104020204" pitchFamily="34" charset="0"/>
                <a:hlinkClick r:id="rId3"/>
              </a:rPr>
              <a:t>https://github.com/whluiz/Space-X-Falcon-Web-scraping/blob/b67c0e3e955052513f664a3d1a49010925052de5/jupyter-labs-webscraping%20(2).ipynb</a:t>
            </a:r>
            <a:endParaRPr lang="en-US" sz="17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7" name="Imagen 6" descr="Interfaz de usuario gráfica, Texto, Aplicación, Correo electrónico&#10;&#10;Descripción generada automáticamente">
            <a:extLst>
              <a:ext uri="{FF2B5EF4-FFF2-40B4-BE49-F238E27FC236}">
                <a16:creationId xmlns:a16="http://schemas.microsoft.com/office/drawing/2014/main" id="{A68B3192-0A56-481E-3221-8877567127D3}"/>
              </a:ext>
            </a:extLst>
          </p:cNvPr>
          <p:cNvPicPr>
            <a:picLocks noChangeAspect="1"/>
          </p:cNvPicPr>
          <p:nvPr/>
        </p:nvPicPr>
        <p:blipFill>
          <a:blip r:embed="rId4"/>
          <a:stretch>
            <a:fillRect/>
          </a:stretch>
        </p:blipFill>
        <p:spPr>
          <a:xfrm>
            <a:off x="5910263" y="1832428"/>
            <a:ext cx="5461000" cy="416673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6970</TotalTime>
  <Words>1967</Words>
  <Application>Microsoft Office PowerPoint</Application>
  <PresentationFormat>Panorámica</PresentationFormat>
  <Paragraphs>251</Paragraphs>
  <Slides>46</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46</vt:i4>
      </vt:variant>
    </vt:vector>
  </HeadingPairs>
  <TitlesOfParts>
    <vt:vector size="55" baseType="lpstr">
      <vt:lpstr>Abadi</vt:lpstr>
      <vt:lpstr>-apple-system</vt:lpstr>
      <vt:lpstr>Arial</vt:lpstr>
      <vt:lpstr>Calibri</vt:lpstr>
      <vt:lpstr>Courier New</vt:lpstr>
      <vt:lpstr>IBM Plex Mono SemiBold</vt:lpstr>
      <vt:lpstr>SegoeUIVariable</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Luis Palma</cp:lastModifiedBy>
  <cp:revision>287</cp:revision>
  <dcterms:created xsi:type="dcterms:W3CDTF">2021-04-29T18:58:34Z</dcterms:created>
  <dcterms:modified xsi:type="dcterms:W3CDTF">2024-05-04T16:27:30Z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